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0" r:id="rId3"/>
  </p:sldMasterIdLst>
  <p:notesMasterIdLst>
    <p:notesMasterId r:id="rId15"/>
  </p:notesMasterIdLst>
  <p:handoutMasterIdLst>
    <p:handoutMasterId r:id="rId16"/>
  </p:handoutMasterIdLst>
  <p:sldIdLst>
    <p:sldId id="256" r:id="rId4"/>
    <p:sldId id="267" r:id="rId5"/>
    <p:sldId id="565" r:id="rId6"/>
    <p:sldId id="569" r:id="rId7"/>
    <p:sldId id="568" r:id="rId8"/>
    <p:sldId id="564" r:id="rId9"/>
    <p:sldId id="570" r:id="rId10"/>
    <p:sldId id="378" r:id="rId11"/>
    <p:sldId id="270" r:id="rId12"/>
    <p:sldId id="319" r:id="rId13"/>
    <p:sldId id="5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72265C-511E-4663-F7E3-6116B419CD2E}" name="Duplessis, Marie-Pier" initials="MD" userId="S::Marie-Pier.Duplessis@opc.gouv.qc.ca::5a17b606-e606-4fd3-aa3d-6bbf0784ae80" providerId="AD"/>
  <p188:author id="{C393E95C-4496-F61B-2341-30BECEA23434}" name="Dadkhah, Nazanine" initials="ND" userId="S::Nazanine.Dadkhah@opc.gouv.qc.ca::c7a849e1-499b-4a2b-b823-66e161a896f0" providerId="AD"/>
  <p188:author id="{CC42CB60-3EB6-22A1-4209-7B289CB1E794}" name="Couture, Julie" initials="JC" userId="S::Julie.Couture@opc.gouv.qc.ca::e990527e-1a12-48a7-90a6-e6820e6201d6" providerId="AD"/>
  <p188:author id="{28AA1963-77B9-2F04-C044-4DF062F08F8B}" name="Miville-Deschênes, Hélène" initials="HM" userId="S::Helene.Miville-Deschenes@opc.gouv.qc.ca::d72a5306-3eef-49b7-a630-f01ab10a4717" providerId="AD"/>
  <p188:author id="{3F3143DF-8A61-3571-9FBD-EBE96F0F25D5}" name="Duchesne, Justine" initials="JD" userId="S::Justine.Duchesne@opc.gouv.qc.ca::f13995ed-3e4c-43f3-a976-b4d38ee40b0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4314" autoAdjust="0"/>
  </p:normalViewPr>
  <p:slideViewPr>
    <p:cSldViewPr snapToGrid="0">
      <p:cViewPr varScale="1">
        <p:scale>
          <a:sx n="71" d="100"/>
          <a:sy n="71" d="100"/>
        </p:scale>
        <p:origin x="2112" y="6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6" d="100"/>
          <a:sy n="96" d="100"/>
        </p:scale>
        <p:origin x="316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D3FD8C-AB8C-4ED2-8A71-E48040E03B0D}" type="datetimeFigureOut">
              <a:rPr lang="fr-CA" smtClean="0"/>
              <a:t>2026-04-17</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3D704-B3DE-4362-B744-DF3AC3482AE2}" type="slidenum">
              <a:rPr lang="fr-CA" smtClean="0"/>
              <a:t>‹N°›</a:t>
            </a:fld>
            <a:endParaRPr lang="fr-CA"/>
          </a:p>
        </p:txBody>
      </p:sp>
    </p:spTree>
    <p:extLst>
      <p:ext uri="{BB962C8B-B14F-4D97-AF65-F5344CB8AC3E}">
        <p14:creationId xmlns:p14="http://schemas.microsoft.com/office/powerpoint/2010/main" val="18706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63DC8-C6F9-4622-8DFC-2F20DC9BB91F}" type="datetimeFigureOut">
              <a:rPr lang="fr-CA" smtClean="0"/>
              <a:t>2026-04-17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41C64-3B65-4897-8D3B-3B1D0179E22D}" type="slidenum">
              <a:rPr lang="fr-CA" smtClean="0"/>
              <a:t>‹N°›</a:t>
            </a:fld>
            <a:endParaRPr lang="fr-CA"/>
          </a:p>
        </p:txBody>
      </p:sp>
    </p:spTree>
    <p:extLst>
      <p:ext uri="{BB962C8B-B14F-4D97-AF65-F5344CB8AC3E}">
        <p14:creationId xmlns:p14="http://schemas.microsoft.com/office/powerpoint/2010/main" val="322818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La vente itinérante est un domaine très propice aux déclarations mensongères et aux tactiques de vente sous pression. Les consommateurs doivent redoubler de prudence lorsqu’un vendeur se présente à leur domicile ou lorsqu’un commerçant les sollicite ailleurs qu’à l’endroit où son commerce est établi, comme dans un kiosque temporaire.</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L’Office de la protection du consommateur surveille de près ce domaine, pour lequel il enregistre plus de 2000 plaintes par année. </a:t>
            </a:r>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a:t>
            </a:fld>
            <a:endParaRPr lang="fr-CA"/>
          </a:p>
        </p:txBody>
      </p:sp>
    </p:spTree>
    <p:extLst>
      <p:ext uri="{BB962C8B-B14F-4D97-AF65-F5344CB8AC3E}">
        <p14:creationId xmlns:p14="http://schemas.microsoft.com/office/powerpoint/2010/main" val="84955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600" dirty="0"/>
              <a:t>Pour toute question ou plainte relative à la vente itinérante, communiquez avec l’Office de la protection du consommateur.</a:t>
            </a:r>
          </a:p>
          <a:p>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L’Office pourra vous outiller sur vos droits et recours.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Vous pouvez aussi joindre l’Office en remplissant un formulaire électronique ou en vous présentant à l’un de ses 11 bureaux régionaux situés à travers le Québec.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Pour connaître l’adresse et l’horaire d’un bureau en particulier, visitez la section « Nous joindre » du site Web de l’Office (</a:t>
            </a:r>
            <a:r>
              <a:rPr lang="fr-CA" sz="1600" b="1" dirty="0"/>
              <a:t>www.opc.gouv.qc.ca/contact</a:t>
            </a:r>
            <a:r>
              <a:rPr lang="fr-CA" sz="1600" dirty="0"/>
              <a:t>). Vous trouverez également à cet endroit le formulaire pour joindre l’Office par voie électronique.</a:t>
            </a:r>
          </a:p>
          <a:p>
            <a:endParaRPr lang="fr-CA" sz="16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C8726-E25F-40E7-A92B-2E614552949B}"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4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conclusion, évitez de vous faire avoir et prenez garde aux situations suspectes. La page Web détaille les nombreux indices qui devraient éveiller des soupçons en présence d’un vendeur itinérant.</a:t>
            </a:r>
          </a:p>
          <a:p>
            <a:endParaRPr lang="fr-FR" dirty="0"/>
          </a:p>
          <a:p>
            <a:r>
              <a:rPr lang="fr-FR" dirty="0"/>
              <a:t>Merci de votre attention!</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11</a:t>
            </a:fld>
            <a:endParaRPr lang="fr-CA"/>
          </a:p>
        </p:txBody>
      </p:sp>
    </p:spTree>
    <p:extLst>
      <p:ext uri="{BB962C8B-B14F-4D97-AF65-F5344CB8AC3E}">
        <p14:creationId xmlns:p14="http://schemas.microsoft.com/office/powerpoint/2010/main" val="240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highlight>
                  <a:srgbClr val="FFFF00"/>
                </a:highlight>
                <a:latin typeface="+mn-lt"/>
                <a:ea typeface="+mn-ea"/>
                <a:cs typeface="+mn-cs"/>
              </a:rPr>
              <a:t>Est-ce un vendeur itinérant?</a:t>
            </a:r>
            <a:endParaRPr lang="fr-CA" sz="1000" b="1" kern="1200" dirty="0">
              <a:solidFill>
                <a:schemeClr val="tx1"/>
              </a:solidFill>
              <a:highlight>
                <a:srgbClr val="FFFF00"/>
              </a:highlight>
              <a:latin typeface="+mn-lt"/>
              <a:ea typeface="+mn-ea"/>
              <a:cs typeface="+mn-cs"/>
            </a:endParaRPr>
          </a:p>
          <a:p>
            <a:r>
              <a:rPr lang="fr-CA" sz="1200" kern="1200" dirty="0">
                <a:solidFill>
                  <a:schemeClr val="tx1"/>
                </a:solidFill>
                <a:highlight>
                  <a:srgbClr val="FFFF00"/>
                </a:highlight>
                <a:latin typeface="+mn-lt"/>
                <a:ea typeface="+mn-ea"/>
                <a:cs typeface="+mn-cs"/>
              </a:rPr>
              <a:t>Si un vendeur sollicite un consommateur</a:t>
            </a:r>
            <a:r>
              <a:rPr lang="fr-CA" sz="1200" u="none" kern="1200" dirty="0">
                <a:solidFill>
                  <a:schemeClr val="tx1"/>
                </a:solidFill>
                <a:highlight>
                  <a:srgbClr val="FFFF00"/>
                </a:highlight>
                <a:latin typeface="+mn-lt"/>
                <a:ea typeface="+mn-ea"/>
                <a:cs typeface="+mn-cs"/>
              </a:rPr>
              <a:t> en personne </a:t>
            </a:r>
            <a:r>
              <a:rPr lang="fr-CA" sz="1200" kern="1200" dirty="0">
                <a:solidFill>
                  <a:schemeClr val="tx1"/>
                </a:solidFill>
                <a:highlight>
                  <a:srgbClr val="FFFF00"/>
                </a:highlight>
                <a:latin typeface="+mn-lt"/>
                <a:ea typeface="+mn-ea"/>
                <a:cs typeface="+mn-cs"/>
              </a:rPr>
              <a:t>pour vendre ses produits ou ses services</a:t>
            </a:r>
            <a:r>
              <a:rPr lang="fr-CA" sz="1200" u="none" kern="1200" dirty="0">
                <a:solidFill>
                  <a:schemeClr val="tx1"/>
                </a:solidFill>
                <a:highlight>
                  <a:srgbClr val="FFFF00"/>
                </a:highlight>
                <a:latin typeface="+mn-lt"/>
                <a:ea typeface="+mn-ea"/>
                <a:cs typeface="+mn-cs"/>
              </a:rPr>
              <a:t> </a:t>
            </a:r>
            <a:r>
              <a:rPr lang="fr-CA" sz="1200" b="1" kern="1200" dirty="0">
                <a:solidFill>
                  <a:schemeClr val="tx1"/>
                </a:solidFill>
                <a:highlight>
                  <a:srgbClr val="FFFF00"/>
                </a:highlight>
                <a:latin typeface="+mn-lt"/>
                <a:ea typeface="+mn-ea"/>
                <a:cs typeface="+mn-cs"/>
              </a:rPr>
              <a:t>ailleurs qu’à l’endroit où son commerce principal est établi</a:t>
            </a:r>
            <a:r>
              <a:rPr lang="fr-CA" sz="1200" kern="1200" dirty="0">
                <a:solidFill>
                  <a:schemeClr val="tx1"/>
                </a:solidFill>
                <a:highlight>
                  <a:srgbClr val="FFFF00"/>
                </a:highlight>
                <a:latin typeface="+mn-lt"/>
                <a:ea typeface="+mn-ea"/>
                <a:cs typeface="+mn-cs"/>
              </a:rPr>
              <a:t>, il s’agit d’un vendeur itinérant. </a:t>
            </a:r>
            <a:endParaRPr lang="fr-CA" sz="1050" kern="1200" dirty="0">
              <a:solidFill>
                <a:schemeClr val="tx1"/>
              </a:solidFill>
              <a:highlight>
                <a:srgbClr val="FFFF00"/>
              </a:highlight>
              <a:latin typeface="+mn-lt"/>
              <a:ea typeface="+mn-ea"/>
              <a:cs typeface="+mn-cs"/>
            </a:endParaRPr>
          </a:p>
          <a:p>
            <a:endParaRPr lang="fr-CA" sz="1200" kern="1200" dirty="0">
              <a:solidFill>
                <a:schemeClr val="tx1"/>
              </a:solidFill>
              <a:latin typeface="+mn-lt"/>
              <a:ea typeface="+mn-ea"/>
              <a:cs typeface="+mn-cs"/>
            </a:endParaRPr>
          </a:p>
          <a:p>
            <a:r>
              <a:rPr lang="fr-CA" sz="1200" kern="1200" dirty="0">
                <a:solidFill>
                  <a:schemeClr val="tx1"/>
                </a:solidFill>
                <a:latin typeface="+mn-lt"/>
                <a:ea typeface="+mn-ea"/>
                <a:cs typeface="+mn-cs"/>
              </a:rPr>
              <a:t>Cet endroit peut être :</a:t>
            </a:r>
          </a:p>
          <a:p>
            <a:pPr marL="171450" lvl="0" indent="-171450">
              <a:buFont typeface="Arial" panose="020B0604020202020204" pitchFamily="34" charset="0"/>
              <a:buChar char="•"/>
            </a:pPr>
            <a:r>
              <a:rPr lang="fr-CA" sz="1200" kern="1200" dirty="0">
                <a:solidFill>
                  <a:schemeClr val="tx1"/>
                </a:solidFill>
                <a:latin typeface="+mn-lt"/>
                <a:ea typeface="+mn-ea"/>
                <a:cs typeface="+mn-cs"/>
              </a:rPr>
              <a:t>le domicile du consommateur. Le vendeur peut, entre autres :</a:t>
            </a:r>
            <a:endParaRPr lang="fr-CA" sz="1050" kern="1200" dirty="0">
              <a:solidFill>
                <a:schemeClr val="tx1"/>
              </a:solidFill>
              <a:latin typeface="+mn-lt"/>
              <a:ea typeface="+mn-ea"/>
              <a:cs typeface="+mn-cs"/>
            </a:endParaRPr>
          </a:p>
          <a:p>
            <a:pPr marL="628650" lvl="1" indent="-171450">
              <a:buFont typeface="Wingdings" panose="05000000000000000000" pitchFamily="2" charset="2"/>
              <a:buChar char="§"/>
            </a:pPr>
            <a:r>
              <a:rPr lang="fr-CA" sz="1200" kern="1200" dirty="0">
                <a:solidFill>
                  <a:schemeClr val="tx1"/>
                </a:solidFill>
                <a:latin typeface="+mn-lt"/>
                <a:ea typeface="+mn-ea"/>
                <a:cs typeface="+mn-cs"/>
              </a:rPr>
              <a:t> faire du porte-à-porte. Il se présente alors chez le consommateur de sa propre initiative, sans que ce dernier lui ait demandé de venir à la maison;</a:t>
            </a:r>
            <a:endParaRPr lang="fr-CA" sz="1050" kern="1200" dirty="0">
              <a:solidFill>
                <a:schemeClr val="tx1"/>
              </a:solidFill>
              <a:latin typeface="+mn-lt"/>
              <a:ea typeface="+mn-ea"/>
              <a:cs typeface="+mn-cs"/>
            </a:endParaRPr>
          </a:p>
          <a:p>
            <a:pPr marL="628650" lvl="1" indent="-171450">
              <a:buFont typeface="Wingdings" panose="05000000000000000000" pitchFamily="2" charset="2"/>
              <a:buChar char="§"/>
            </a:pPr>
            <a:r>
              <a:rPr lang="fr-CA" sz="1200" kern="1200" dirty="0">
                <a:solidFill>
                  <a:schemeClr val="tx1"/>
                </a:solidFill>
                <a:latin typeface="+mn-lt"/>
                <a:ea typeface="+mn-ea"/>
                <a:cs typeface="+mn-cs"/>
              </a:rPr>
              <a:t> lui téléphoner ou lui écrire pour lui offrir d’acheter un bien ou d’obtenir un service, puis se présenter à son domicile;</a:t>
            </a:r>
            <a:endParaRPr lang="fr-CA" sz="1050" kern="1200" dirty="0">
              <a:solidFill>
                <a:schemeClr val="tx1"/>
              </a:solidFill>
              <a:latin typeface="+mn-lt"/>
              <a:ea typeface="+mn-ea"/>
              <a:cs typeface="+mn-cs"/>
            </a:endParaRPr>
          </a:p>
          <a:p>
            <a:pPr marL="171450" lvl="0" indent="-171450">
              <a:buFont typeface="Arial" panose="020B0604020202020204" pitchFamily="34" charset="0"/>
              <a:buChar char="•"/>
            </a:pPr>
            <a:r>
              <a:rPr lang="fr-CA" sz="1200" kern="1200" dirty="0">
                <a:solidFill>
                  <a:schemeClr val="tx1"/>
                </a:solidFill>
                <a:latin typeface="+mn-lt"/>
                <a:ea typeface="+mn-ea"/>
                <a:cs typeface="+mn-cs"/>
              </a:rPr>
              <a:t>un kiosque temporaire situé, par exemple, dans la rue ou dans un centre commercial.</a:t>
            </a:r>
            <a:endParaRPr lang="fr-CA" sz="1200" b="1" kern="1200" dirty="0">
              <a:solidFill>
                <a:schemeClr val="tx1"/>
              </a:solidFill>
              <a:latin typeface="+mn-lt"/>
              <a:ea typeface="+mn-ea"/>
              <a:cs typeface="+mn-cs"/>
            </a:endParaRPr>
          </a:p>
          <a:p>
            <a:endParaRPr lang="fr-CA" dirty="0"/>
          </a:p>
          <a:p>
            <a:endParaRPr lang="fr-CA" sz="1600"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2</a:t>
            </a:fld>
            <a:endParaRPr lang="fr-CA"/>
          </a:p>
        </p:txBody>
      </p:sp>
    </p:spTree>
    <p:extLst>
      <p:ext uri="{BB962C8B-B14F-4D97-AF65-F5344CB8AC3E}">
        <p14:creationId xmlns:p14="http://schemas.microsoft.com/office/powerpoint/2010/main" val="246692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B5551-D702-19D1-CB84-C1B3844D09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598438-765B-0979-F911-4840707A2F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4C1016-3158-B64C-3844-24CFBEDB8FEA}"/>
              </a:ext>
            </a:extLst>
          </p:cNvPr>
          <p:cNvSpPr>
            <a:spLocks noGrp="1"/>
          </p:cNvSpPr>
          <p:nvPr>
            <p:ph type="body" idx="1"/>
          </p:nvPr>
        </p:nvSpPr>
        <p:spPr/>
        <p:txBody>
          <a:bodyPr/>
          <a:lstStyle/>
          <a:p>
            <a:r>
              <a:rPr lang="fr-CA" sz="1200" b="0" dirty="0"/>
              <a:t>Pourquoi faut-il redoubler de vigilance face à un vendeur itinérant? </a:t>
            </a:r>
          </a:p>
          <a:p>
            <a:endParaRPr lang="fr-CA" sz="1200" b="0" dirty="0"/>
          </a:p>
          <a:p>
            <a:r>
              <a:rPr lang="fr-CA" sz="1200" b="0" dirty="0"/>
              <a:t>Voici quelques faits fréquemment rapportés par des consommateurs :</a:t>
            </a:r>
            <a:endParaRPr lang="fr-CA" sz="1200" b="1" dirty="0"/>
          </a:p>
          <a:p>
            <a:pPr marL="171450" indent="-171450">
              <a:buFont typeface="Arial" panose="020B0604020202020204" pitchFamily="34" charset="0"/>
              <a:buChar char="•"/>
            </a:pPr>
            <a:r>
              <a:rPr lang="fr-CA" sz="1200" b="0" dirty="0"/>
              <a:t>Vente sous pression : insistance du représentant et difficulté à lui dire non</a:t>
            </a:r>
          </a:p>
          <a:p>
            <a:pPr marL="171450" indent="-171450">
              <a:buFont typeface="Arial" panose="020B0604020202020204" pitchFamily="34" charset="0"/>
              <a:buChar char="•"/>
            </a:pPr>
            <a:r>
              <a:rPr lang="fr-CA" sz="1200" b="0" dirty="0"/>
              <a:t>Produits de piètre qualité, vendus à un prix trop élevé : sous-estimation de la part du consommateur de l’incidence du contrat sur sa situation financière et sur son engagement</a:t>
            </a:r>
          </a:p>
          <a:p>
            <a:pPr marL="171450" lvl="0" indent="-171450">
              <a:buFont typeface="Arial" panose="020B0604020202020204" pitchFamily="34" charset="0"/>
              <a:buChar char="•"/>
            </a:pPr>
            <a:r>
              <a:rPr lang="fr-CA" sz="1200" b="0" dirty="0"/>
              <a:t>Fausses déclarations ou déclarations mensongères : par exemple, le représentant dit être mandaté par le gouvernement ou la municipalité</a:t>
            </a:r>
          </a:p>
          <a:p>
            <a:pPr marL="171450" lvl="0" indent="-171450">
              <a:buFont typeface="Arial" panose="020B0604020202020204" pitchFamily="34" charset="0"/>
              <a:buChar char="•"/>
            </a:pPr>
            <a:r>
              <a:rPr lang="fr-CA" sz="1200" b="0" dirty="0"/>
              <a:t>Sentiment d’urgence créé par le représentant : par exemple, travaux à effectuer tout de suite ou aggravation de l’état d’un bien</a:t>
            </a:r>
          </a:p>
          <a:p>
            <a:pPr marL="171450" lvl="0" indent="-171450">
              <a:buFont typeface="Arial" panose="020B0604020202020204" pitchFamily="34" charset="0"/>
              <a:buChar char="•"/>
            </a:pPr>
            <a:r>
              <a:rPr lang="fr-CA" sz="1200" b="0" dirty="0"/>
              <a:t>Travail effectué rapidement après la transaction</a:t>
            </a:r>
          </a:p>
          <a:p>
            <a:pPr marL="171450" lvl="0" indent="-171450">
              <a:buFont typeface="Arial" panose="020B0604020202020204" pitchFamily="34" charset="0"/>
              <a:buChar char="•"/>
            </a:pPr>
            <a:r>
              <a:rPr lang="fr-CA" sz="1200" b="0" dirty="0"/>
              <a:t>Difficulté à annuler le contrat</a:t>
            </a:r>
            <a:endParaRPr lang="fr-CA" b="0" dirty="0"/>
          </a:p>
          <a:p>
            <a:pPr lvl="0"/>
            <a:endParaRPr lang="fr-CA" sz="1200" dirty="0"/>
          </a:p>
          <a:p>
            <a:pPr lvl="0"/>
            <a:endParaRPr lang="fr-CA" sz="1200" dirty="0"/>
          </a:p>
        </p:txBody>
      </p:sp>
      <p:sp>
        <p:nvSpPr>
          <p:cNvPr id="4" name="Espace réservé du numéro de diapositive 3">
            <a:extLst>
              <a:ext uri="{FF2B5EF4-FFF2-40B4-BE49-F238E27FC236}">
                <a16:creationId xmlns:a16="http://schemas.microsoft.com/office/drawing/2014/main" id="{716221E1-76EA-2997-3F7A-58CC3B4C965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C41C64-3B65-4897-8D3B-3B1D0179E22D}"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71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Voici un exemple de situation rapportée par une consommatrice qui pense s’être fait avoir par un vendeur itinérant. Portez bien attention aux indices qui démontrent que la consommatrice ne récupérera probablement jamais son argent.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(Si la version audio n’est pas disponible, la transcription de l’appel peut être lue à la diapositive suivante.)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2D2E83"/>
                </a:solidFill>
                <a:effectLst/>
                <a:uLnTx/>
                <a:uFillTx/>
                <a:latin typeface="+mn-lt"/>
                <a:ea typeface="+mn-ea"/>
                <a:cs typeface="+mn-cs"/>
              </a:rPr>
              <a:t>Quels indices démontrent que la consommatrice ne récupérera probablement jamais son argent?</a:t>
            </a:r>
            <a:endParaRPr kumimoji="0" lang="fr-CA" sz="1100" b="1" i="0" u="none" strike="noStrike" kern="1200" cap="none" spc="0" normalizeH="0" baseline="0" noProof="0" dirty="0">
              <a:ln>
                <a:noFill/>
              </a:ln>
              <a:solidFill>
                <a:srgbClr val="0A508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Réponses possibles des participants :</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Le travail est mal fait.</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Aucun contrat n’a été signé.</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La consommatrice a payé en argent comptant.</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Le commerçant est injoignable.</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Il n’a laissé qu’un numéro de téléphone comme coordonnées (il n’a pas de bureau).</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Il a fourni un nom très commun (Alain Tremblay).</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Il a mis de la pression (s’il était revenu le lendemain, c’était le double du prix).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endParaRPr lang="fr-FR"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a:t>
            </a:fld>
            <a:endParaRPr lang="fr-CA"/>
          </a:p>
        </p:txBody>
      </p:sp>
    </p:spTree>
    <p:extLst>
      <p:ext uri="{BB962C8B-B14F-4D97-AF65-F5344CB8AC3E}">
        <p14:creationId xmlns:p14="http://schemas.microsoft.com/office/powerpoint/2010/main" val="351783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Si la version audio n’est pas disponible, la transcription de l’appel peut être 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1" i="0" u="none" strike="noStrike" kern="1200" cap="none" spc="0" normalizeH="0" baseline="0" noProof="0" dirty="0">
                <a:ln>
                  <a:noFill/>
                </a:ln>
                <a:solidFill>
                  <a:srgbClr val="2D2E83"/>
                </a:solidFill>
                <a:effectLst/>
                <a:uLnTx/>
                <a:uFillTx/>
                <a:latin typeface="+mn-lt"/>
                <a:ea typeface="+mn-ea"/>
                <a:cs typeface="+mn-cs"/>
              </a:rPr>
              <a:t>Quels indices démontrent que la consommatrice ne récupérera probablement jamais son argent?</a:t>
            </a:r>
            <a:endParaRPr kumimoji="0" lang="fr-CA" sz="800" b="1" i="0" u="none" strike="noStrike" kern="1200" cap="none" spc="0" normalizeH="0" baseline="0" noProof="0" dirty="0">
              <a:ln>
                <a:noFill/>
              </a:ln>
              <a:solidFill>
                <a:srgbClr val="0A508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Réponses possibles des participants :</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Le travail est mal fait.</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Aucun contrat n’a été signé.</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La consommatrice a payé en argent comptant.</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Le commerçant est injoignable.</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Il n’a laissé qu’un numéro de téléphone comme coordonnées (il n’a pas de bureau).</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Il a fourni un nom très commun (Alain Tremblay).</a:t>
            </a:r>
          </a:p>
          <a:p>
            <a:pPr marL="171450" indent="-171450" algn="l" defTabSz="914400" rtl="0" eaLnBrk="1" latinLnBrk="0" hangingPunct="1">
              <a:buFont typeface="Arial" panose="020B0604020202020204" pitchFamily="34" charset="0"/>
              <a:buChar char="•"/>
            </a:pPr>
            <a:r>
              <a:rPr lang="fr-CA" sz="1200" b="0" kern="1200" dirty="0">
                <a:solidFill>
                  <a:schemeClr val="tx1"/>
                </a:solidFill>
                <a:latin typeface="+mn-lt"/>
                <a:ea typeface="+mn-ea"/>
                <a:cs typeface="+mn-cs"/>
              </a:rPr>
              <a:t>Il a mis de la pression (s’il était revenu le lendemain, c’était le double du prix).</a:t>
            </a:r>
          </a:p>
          <a:p>
            <a:endParaRPr lang="fr-FR"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5</a:t>
            </a:fld>
            <a:endParaRPr lang="fr-CA"/>
          </a:p>
        </p:txBody>
      </p:sp>
    </p:spTree>
    <p:extLst>
      <p:ext uri="{BB962C8B-B14F-4D97-AF65-F5344CB8AC3E}">
        <p14:creationId xmlns:p14="http://schemas.microsoft.com/office/powerpoint/2010/main" val="222335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r>
              <a:rPr lang="fr-CA" sz="1200" kern="1200" dirty="0">
                <a:solidFill>
                  <a:schemeClr val="tx1"/>
                </a:solidFill>
                <a:effectLst/>
                <a:latin typeface="+mn-lt"/>
                <a:ea typeface="+mn-ea"/>
                <a:cs typeface="+mn-cs"/>
              </a:rPr>
              <a:t>En novembre 2024, la loi a été resserrée afin de protéger davantage les consommateurs contre certaines problématiques préoccupantes dans le domaine de la vente itinérante. </a:t>
            </a: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endParaRPr kumimoji="0" lang="fr-CA"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r>
              <a:rPr kumimoji="0" lang="fr-CA" sz="1100" b="0" i="0" u="none" strike="noStrike" kern="1200" cap="none" spc="0" normalizeH="0" baseline="0" noProof="0" dirty="0">
                <a:ln>
                  <a:noFill/>
                </a:ln>
                <a:solidFill>
                  <a:srgbClr val="2D2E83"/>
                </a:solidFill>
                <a:effectLst/>
                <a:uLnTx/>
                <a:uFillTx/>
                <a:latin typeface="+mn-lt"/>
                <a:ea typeface="+mn-ea"/>
                <a:cs typeface="+mn-cs"/>
              </a:rPr>
              <a:t>À moins de se prévaloir d’une exception, il est interdit à un vendeur itinérant de conclure, ou de participer à la conclusion (offrir de conclure, aider ou inciter à conclure ou solliciter en vue de conclure), même de façon accessoire, des contrats concernant :</a:t>
            </a:r>
          </a:p>
          <a:p>
            <a:pPr marL="171450" marR="0" lvl="0" indent="-171450" algn="l" defTabSz="9144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r>
              <a:rPr kumimoji="0" lang="fr-CA" sz="1100" b="0" i="0" u="none" strike="noStrike" kern="1200" cap="none" spc="0" normalizeH="0" baseline="0" noProof="0" dirty="0">
                <a:ln>
                  <a:noFill/>
                </a:ln>
                <a:solidFill>
                  <a:srgbClr val="2D2E83"/>
                </a:solidFill>
                <a:effectLst/>
                <a:uLnTx/>
                <a:uFillTx/>
                <a:latin typeface="+mn-lt"/>
                <a:ea typeface="+mn-ea"/>
                <a:cs typeface="+mn-cs"/>
              </a:rPr>
              <a:t>un appareil de </a:t>
            </a:r>
            <a:r>
              <a:rPr kumimoji="0" lang="fr-CA" sz="1100" b="1" i="0" u="none" strike="noStrike" kern="1200" cap="none" spc="0" normalizeH="0" baseline="0" noProof="0" dirty="0">
                <a:ln>
                  <a:noFill/>
                </a:ln>
                <a:solidFill>
                  <a:srgbClr val="2D2E83"/>
                </a:solidFill>
                <a:effectLst/>
                <a:uLnTx/>
                <a:uFillTx/>
                <a:latin typeface="+mn-lt"/>
                <a:ea typeface="+mn-ea"/>
                <a:cs typeface="+mn-cs"/>
              </a:rPr>
              <a:t>chauffage</a:t>
            </a:r>
            <a:r>
              <a:rPr kumimoji="0" lang="fr-CA" sz="1100" b="0" i="0" u="none" strike="noStrike" kern="1200" cap="none" spc="0" normalizeH="0" baseline="0" noProof="0" dirty="0">
                <a:ln>
                  <a:noFill/>
                </a:ln>
                <a:solidFill>
                  <a:srgbClr val="2D2E83"/>
                </a:solidFill>
                <a:effectLst/>
                <a:uLnTx/>
                <a:uFillTx/>
                <a:latin typeface="+mn-lt"/>
                <a:ea typeface="+mn-ea"/>
                <a:cs typeface="+mn-cs"/>
              </a:rPr>
              <a:t> ou de </a:t>
            </a:r>
            <a:r>
              <a:rPr kumimoji="0" lang="fr-CA" sz="1100" b="1" i="0" u="none" strike="noStrike" kern="1200" cap="none" spc="0" normalizeH="0" baseline="0" noProof="0" dirty="0">
                <a:ln>
                  <a:noFill/>
                </a:ln>
                <a:solidFill>
                  <a:srgbClr val="2D2E83"/>
                </a:solidFill>
                <a:effectLst/>
                <a:uLnTx/>
                <a:uFillTx/>
                <a:latin typeface="+mn-lt"/>
                <a:ea typeface="+mn-ea"/>
                <a:cs typeface="+mn-cs"/>
              </a:rPr>
              <a:t>climatisation</a:t>
            </a:r>
            <a:r>
              <a:rPr kumimoji="0" lang="fr-CA" sz="1100" b="0" i="0" u="none" strike="noStrike" kern="1200" cap="none" spc="0" normalizeH="0" baseline="0" noProof="0" dirty="0">
                <a:ln>
                  <a:noFill/>
                </a:ln>
                <a:solidFill>
                  <a:srgbClr val="2D2E83"/>
                </a:solidFill>
                <a:effectLst/>
                <a:uLnTx/>
                <a:uFillTx/>
                <a:latin typeface="+mn-lt"/>
                <a:ea typeface="+mn-ea"/>
                <a:cs typeface="+mn-cs"/>
              </a:rPr>
              <a:t> (ex. : climatiseur, thermopompe, fournaise, système de géothermie, etc.);</a:t>
            </a:r>
          </a:p>
          <a:p>
            <a:pPr marL="171450" marR="0" lvl="0" indent="-171450" algn="l" defTabSz="9144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r>
              <a:rPr kumimoji="0" lang="fr-CA" sz="1100" b="0" i="0" u="none" strike="noStrike" kern="1200" cap="none" spc="0" normalizeH="0" baseline="0" noProof="0" dirty="0">
                <a:ln>
                  <a:noFill/>
                </a:ln>
                <a:solidFill>
                  <a:srgbClr val="2D2E83"/>
                </a:solidFill>
                <a:effectLst/>
                <a:uLnTx/>
                <a:uFillTx/>
                <a:latin typeface="+mn-lt"/>
                <a:ea typeface="+mn-ea"/>
                <a:cs typeface="+mn-cs"/>
              </a:rPr>
              <a:t>un service de </a:t>
            </a:r>
            <a:r>
              <a:rPr kumimoji="0" lang="fr-CA" sz="1100" b="1" i="0" u="none" strike="noStrike" kern="1200" cap="none" spc="0" normalizeH="0" baseline="0" noProof="0" dirty="0">
                <a:ln>
                  <a:noFill/>
                </a:ln>
                <a:solidFill>
                  <a:srgbClr val="2D2E83"/>
                </a:solidFill>
                <a:effectLst/>
                <a:uLnTx/>
                <a:uFillTx/>
                <a:latin typeface="+mn-lt"/>
                <a:ea typeface="+mn-ea"/>
                <a:cs typeface="+mn-cs"/>
              </a:rPr>
              <a:t>décontamination</a:t>
            </a:r>
            <a:r>
              <a:rPr kumimoji="0" lang="fr-CA" sz="1100" b="0" i="0" u="none" strike="noStrike" kern="1200" cap="none" spc="0" normalizeH="0" baseline="0" noProof="0" dirty="0">
                <a:ln>
                  <a:noFill/>
                </a:ln>
                <a:solidFill>
                  <a:srgbClr val="2D2E83"/>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r>
              <a:rPr kumimoji="0" lang="fr-CA" sz="1100" b="0" i="0" u="none" strike="noStrike" kern="1200" cap="none" spc="0" normalizeH="0" baseline="0" noProof="0" dirty="0">
                <a:ln>
                  <a:noFill/>
                </a:ln>
                <a:solidFill>
                  <a:srgbClr val="2D2E83"/>
                </a:solidFill>
                <a:effectLst/>
                <a:uLnTx/>
                <a:uFillTx/>
                <a:latin typeface="+mn-lt"/>
                <a:ea typeface="+mn-ea"/>
                <a:cs typeface="+mn-cs"/>
              </a:rPr>
              <a:t>un service d’</a:t>
            </a:r>
            <a:r>
              <a:rPr kumimoji="0" lang="fr-CA" sz="1100" b="1" i="0" u="none" strike="noStrike" kern="1200" cap="none" spc="0" normalizeH="0" baseline="0" noProof="0" dirty="0">
                <a:ln>
                  <a:noFill/>
                </a:ln>
                <a:solidFill>
                  <a:srgbClr val="2D2E83"/>
                </a:solidFill>
                <a:effectLst/>
                <a:uLnTx/>
                <a:uFillTx/>
                <a:latin typeface="+mn-lt"/>
                <a:ea typeface="+mn-ea"/>
                <a:cs typeface="+mn-cs"/>
              </a:rPr>
              <a:t>isolation</a:t>
            </a:r>
            <a:r>
              <a:rPr kumimoji="0" lang="fr-CA" sz="1100" b="0" i="0" u="none" strike="noStrike" kern="1200" cap="none" spc="0" normalizeH="0" baseline="0" noProof="0" dirty="0">
                <a:ln>
                  <a:noFill/>
                </a:ln>
                <a:solidFill>
                  <a:srgbClr val="2D2E83"/>
                </a:solidFill>
                <a:effectLst/>
                <a:uLnTx/>
                <a:uFillTx/>
                <a:latin typeface="+mn-lt"/>
                <a:ea typeface="+mn-ea"/>
                <a:cs typeface="+mn-cs"/>
              </a:rPr>
              <a:t>.</a:t>
            </a:r>
          </a:p>
          <a:p>
            <a:pPr algn="l" fontAlgn="base"/>
            <a:endParaRPr lang="fr-CA" sz="1100" b="0" i="0" dirty="0">
              <a:solidFill>
                <a:srgbClr val="000000"/>
              </a:solidFill>
              <a:effectLst/>
              <a:latin typeface="arial" panose="020B0604020202020204" pitchFamily="34" charset="0"/>
            </a:endParaRPr>
          </a:p>
          <a:p>
            <a:pPr algn="l" fontAlgn="base"/>
            <a:r>
              <a:rPr lang="fr-CA" sz="1100" b="0" i="0" dirty="0">
                <a:solidFill>
                  <a:srgbClr val="000000"/>
                </a:solidFill>
                <a:effectLst/>
                <a:latin typeface="arial" panose="020B0604020202020204" pitchFamily="34" charset="0"/>
              </a:rPr>
              <a:t>Cela inclut tout contrat ayant un lien avec l’un de ces biens ou services, par exemple un contrat d’entretien ou de garantie.</a:t>
            </a:r>
          </a:p>
          <a:p>
            <a:pPr algn="l" fontAlgn="base"/>
            <a:endParaRPr lang="fr-CA" sz="1100" b="0" i="0"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r>
              <a:rPr lang="fr-CA" sz="1100" b="0" i="0" dirty="0">
                <a:solidFill>
                  <a:srgbClr val="000000"/>
                </a:solidFill>
                <a:effectLst/>
                <a:latin typeface="arial" panose="020B0604020202020204" pitchFamily="34" charset="0"/>
              </a:rPr>
              <a:t>Il est aussi interdit à un vendeur itinérant, sauf exceptions, de conclure ou de participer à la conclusion d’un contrat de crédit ou de location à long terme.</a:t>
            </a:r>
          </a:p>
          <a:p>
            <a:pPr algn="l" fontAlgn="base"/>
            <a:endParaRPr lang="fr-CA" sz="1100" b="0" i="0"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r>
              <a:rPr lang="fr-CA" sz="1100" b="0" i="0" dirty="0">
                <a:solidFill>
                  <a:srgbClr val="000000"/>
                </a:solidFill>
                <a:effectLst/>
                <a:latin typeface="arial" panose="020B0604020202020204" pitchFamily="34" charset="0"/>
              </a:rPr>
              <a:t>Si un contrat est tout de même conclu malgré l’interdiction, le consommateur dispose d’un an, après le jour où il est signé par les 2 parties, pour le résoudre.</a:t>
            </a:r>
            <a:endParaRPr kumimoji="0" lang="fr-CA" sz="1100" b="1" i="0" u="none" strike="noStrike" kern="1200" cap="none" spc="0" normalizeH="0" baseline="0" noProof="0" dirty="0">
              <a:ln>
                <a:noFill/>
              </a:ln>
              <a:solidFill>
                <a:srgbClr val="2D2E83"/>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endParaRPr kumimoji="0" lang="fr-CA" sz="1100" b="1" i="0" u="none" strike="noStrike" kern="1200" cap="none" spc="0" normalizeH="0" baseline="0" noProof="0" dirty="0">
              <a:ln>
                <a:noFill/>
              </a:ln>
              <a:solidFill>
                <a:srgbClr val="2D2E83"/>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r>
              <a:rPr kumimoji="0" lang="fr-CA" sz="1100" b="1" i="0" u="none" strike="noStrike" kern="1200" cap="none" spc="0" normalizeH="0" baseline="0" noProof="0" dirty="0">
                <a:ln>
                  <a:noFill/>
                </a:ln>
                <a:solidFill>
                  <a:srgbClr val="2D2E83"/>
                </a:solidFill>
                <a:effectLst/>
                <a:uLnTx/>
                <a:uFillTx/>
                <a:latin typeface="+mn-lt"/>
                <a:ea typeface="+mn-ea"/>
                <a:cs typeface="+mn-cs"/>
              </a:rPr>
              <a:t>Exceptions possibles</a:t>
            </a: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r>
              <a:rPr kumimoji="0" lang="fr-CA" sz="1100" b="0" i="0" u="none" strike="noStrike" kern="1200" cap="none" spc="0" normalizeH="0" baseline="0" noProof="0" dirty="0">
                <a:ln>
                  <a:noFill/>
                </a:ln>
                <a:solidFill>
                  <a:srgbClr val="2D2E83"/>
                </a:solidFill>
                <a:effectLst/>
                <a:uLnTx/>
                <a:uFillTx/>
                <a:latin typeface="+mn-lt"/>
                <a:ea typeface="+mn-ea"/>
                <a:cs typeface="+mn-cs"/>
              </a:rPr>
              <a:t>L’interdiction ne vise pas :</a:t>
            </a:r>
          </a:p>
          <a:p>
            <a:pPr marL="171450" marR="0" lvl="0" indent="-171450" algn="l" defTabSz="4572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r>
              <a:rPr kumimoji="0" lang="fr-CA" sz="1100" b="0" i="0" u="none" strike="noStrike" kern="1200" cap="none" spc="0" normalizeH="0" baseline="0" noProof="0" dirty="0">
                <a:ln>
                  <a:noFill/>
                </a:ln>
                <a:solidFill>
                  <a:srgbClr val="2D2E83"/>
                </a:solidFill>
                <a:effectLst/>
                <a:uLnTx/>
                <a:uFillTx/>
                <a:latin typeface="+mn-lt"/>
                <a:ea typeface="+mn-ea"/>
                <a:cs typeface="+mn-cs"/>
              </a:rPr>
              <a:t>les entreprises de télécommunications (pour la location d’un modem, par exemple);</a:t>
            </a:r>
          </a:p>
          <a:p>
            <a:pPr marL="171450" marR="0" lvl="0" indent="-171450" algn="l" defTabSz="4572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r>
              <a:rPr kumimoji="0" lang="fr-CA" sz="1100" b="0" i="0" u="none" strike="noStrike" kern="1200" cap="none" spc="0" normalizeH="0" baseline="0" noProof="0" dirty="0">
                <a:ln>
                  <a:noFill/>
                </a:ln>
                <a:solidFill>
                  <a:srgbClr val="2D2E83"/>
                </a:solidFill>
                <a:effectLst/>
                <a:uLnTx/>
                <a:uFillTx/>
                <a:latin typeface="+mn-lt"/>
                <a:ea typeface="+mn-ea"/>
                <a:cs typeface="+mn-cs"/>
              </a:rPr>
              <a:t>les banques ou les coopératives de services financiers (pour du crédit).</a:t>
            </a:r>
          </a:p>
          <a:p>
            <a:pPr algn="l" fontAlgn="base"/>
            <a:endParaRPr lang="fr-CA" sz="1100" b="0" i="0" dirty="0">
              <a:solidFill>
                <a:srgbClr val="000000"/>
              </a:solidFill>
              <a:effectLst/>
              <a:latin typeface="arial" panose="020B0604020202020204" pitchFamily="34" charset="0"/>
            </a:endParaRPr>
          </a:p>
          <a:p>
            <a:endParaRPr lang="fr-CA" sz="110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1C8726-E25F-40E7-A92B-2E614552949B}"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44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Autres signes de méfiance :</a:t>
            </a:r>
          </a:p>
          <a:p>
            <a:pPr marL="171450" lvl="0" indent="-171450">
              <a:buFont typeface="Arial" panose="020B0604020202020204" pitchFamily="34" charset="0"/>
              <a:buChar char="•"/>
            </a:pPr>
            <a:r>
              <a:rPr lang="fr-CA" dirty="0"/>
              <a:t>Il vous presse de signer un contrat sur-le-champ ou d’effectuer les travaux rapidement.</a:t>
            </a:r>
          </a:p>
          <a:p>
            <a:pPr marL="171450" lvl="0" indent="-171450">
              <a:buFont typeface="Arial" panose="020B0604020202020204" pitchFamily="34" charset="0"/>
              <a:buChar char="•"/>
            </a:pPr>
            <a:r>
              <a:rPr lang="fr-CA" dirty="0"/>
              <a:t>Il refuse de vous laisser des documents.</a:t>
            </a:r>
          </a:p>
          <a:p>
            <a:pPr marL="171450" lvl="0" indent="-171450">
              <a:buFont typeface="Arial" panose="020B0604020202020204" pitchFamily="34" charset="0"/>
              <a:buChar char="•"/>
            </a:pPr>
            <a:r>
              <a:rPr lang="fr-CA" dirty="0"/>
              <a:t>Il n’a pas de bonnes références (ex. : sur le Web).</a:t>
            </a:r>
          </a:p>
          <a:p>
            <a:pPr marL="171450" indent="-171450">
              <a:buFont typeface="Arial" panose="020B0604020202020204" pitchFamily="34" charset="0"/>
              <a:buChar char="•"/>
            </a:pPr>
            <a:r>
              <a:rPr lang="fr-CA" dirty="0"/>
              <a:t>Il fournit des coordonnées incomplètes.</a:t>
            </a:r>
          </a:p>
          <a:p>
            <a:pPr marL="171450" lvl="0" indent="-171450">
              <a:buFont typeface="Arial" panose="020B0604020202020204" pitchFamily="34" charset="0"/>
              <a:buChar char="•"/>
            </a:pPr>
            <a:r>
              <a:rPr lang="fr-CA" dirty="0"/>
              <a:t>Il n’a pas les permis ou les licences requises, dont le permis de l’Office de la protection du consommateur.</a:t>
            </a:r>
          </a:p>
          <a:p>
            <a:pPr marL="171450" lvl="0" indent="-171450">
              <a:buFont typeface="Arial" panose="020B0604020202020204" pitchFamily="34" charset="0"/>
              <a:buChar char="•"/>
            </a:pPr>
            <a:endParaRPr lang="fr-CA" dirty="0"/>
          </a:p>
          <a:p>
            <a:pPr marL="0" indent="0">
              <a:spcAft>
                <a:spcPts val="600"/>
              </a:spcAft>
              <a:buClr>
                <a:srgbClr val="4DC0DF"/>
              </a:buClr>
              <a:buFont typeface="Wingdings" panose="05000000000000000000" pitchFamily="2" charset="2"/>
              <a:buNone/>
              <a:defRPr/>
            </a:pPr>
            <a:r>
              <a:rPr lang="fr-CA" dirty="0"/>
              <a:t>Avant de signer quoi que ce soit, vous devriez toujours :</a:t>
            </a:r>
          </a:p>
          <a:p>
            <a:pPr marL="171450" marR="0" lvl="0" indent="-171450" algn="l" defTabSz="914400" rtl="0" eaLnBrk="1" fontAlgn="auto" latinLnBrk="0" hangingPunct="1">
              <a:lnSpc>
                <a:spcPct val="100000"/>
              </a:lnSpc>
              <a:spcBef>
                <a:spcPts val="0"/>
              </a:spcBef>
              <a:spcAft>
                <a:spcPts val="600"/>
              </a:spcAft>
              <a:buClr>
                <a:srgbClr val="4DC0DF"/>
              </a:buClr>
              <a:buSzTx/>
              <a:buFont typeface="Arial" panose="020B0604020202020204" pitchFamily="34" charset="0"/>
              <a:buChar char="•"/>
              <a:tabLst/>
              <a:defRPr/>
            </a:pPr>
            <a:r>
              <a:rPr lang="fr-CA" sz="1200" kern="1200" noProof="0" dirty="0">
                <a:solidFill>
                  <a:schemeClr val="tx1"/>
                </a:solidFill>
                <a:latin typeface="+mn-lt"/>
                <a:ea typeface="+mn-ea"/>
                <a:cs typeface="+mn-cs"/>
              </a:rPr>
              <a:t>demander une copie des documents relatifs au contrat pour pouvoir évaluer la valeur de l’offre à tête reposée;</a:t>
            </a:r>
          </a:p>
          <a:p>
            <a:pPr marL="171450" marR="0" lvl="0" indent="-171450" algn="l" defTabSz="914400" rtl="0" eaLnBrk="1" fontAlgn="auto" latinLnBrk="0" hangingPunct="1">
              <a:lnSpc>
                <a:spcPct val="100000"/>
              </a:lnSpc>
              <a:spcBef>
                <a:spcPts val="0"/>
              </a:spcBef>
              <a:spcAft>
                <a:spcPts val="600"/>
              </a:spcAft>
              <a:buClr>
                <a:srgbClr val="4DC0DF"/>
              </a:buClr>
              <a:buSzTx/>
              <a:buFont typeface="Arial" panose="020B0604020202020204" pitchFamily="34" charset="0"/>
              <a:buChar char="•"/>
              <a:tabLst/>
              <a:defRPr/>
            </a:pPr>
            <a:r>
              <a:rPr lang="fr-CA" sz="1200" kern="1200" dirty="0">
                <a:solidFill>
                  <a:schemeClr val="tx1"/>
                </a:solidFill>
                <a:latin typeface="+mn-lt"/>
                <a:ea typeface="+mn-ea"/>
                <a:cs typeface="+mn-cs"/>
              </a:rPr>
              <a:t>p</a:t>
            </a:r>
            <a:r>
              <a:rPr lang="fr-CA" sz="1200" kern="1200" noProof="0" dirty="0">
                <a:solidFill>
                  <a:schemeClr val="tx1"/>
                </a:solidFill>
                <a:latin typeface="+mn-lt"/>
                <a:ea typeface="+mn-ea"/>
                <a:cs typeface="+mn-cs"/>
              </a:rPr>
              <a:t>rendre le temps de réfléchir à l’offre qui vous est faite, en fonction de votre besoin réel et de votre budget;</a:t>
            </a:r>
          </a:p>
          <a:p>
            <a:pPr marL="171450" marR="0" lvl="0" indent="-171450" algn="l" defTabSz="914400" rtl="0" eaLnBrk="1" fontAlgn="auto" latinLnBrk="0" hangingPunct="1">
              <a:lnSpc>
                <a:spcPct val="100000"/>
              </a:lnSpc>
              <a:spcBef>
                <a:spcPts val="0"/>
              </a:spcBef>
              <a:spcAft>
                <a:spcPts val="600"/>
              </a:spcAft>
              <a:buClr>
                <a:srgbClr val="4DC0DF"/>
              </a:buClr>
              <a:buSzTx/>
              <a:buFont typeface="Arial" panose="020B0604020202020204" pitchFamily="34" charset="0"/>
              <a:buChar char="•"/>
              <a:tabLst/>
              <a:defRPr/>
            </a:pPr>
            <a:r>
              <a:rPr lang="fr-CA" sz="1200" kern="1200" dirty="0">
                <a:solidFill>
                  <a:schemeClr val="tx1"/>
                </a:solidFill>
                <a:latin typeface="+mn-lt"/>
                <a:ea typeface="+mn-ea"/>
                <a:cs typeface="+mn-cs"/>
              </a:rPr>
              <a:t>magasiner auprès d’au moins 2 autres fournisseurs. </a:t>
            </a:r>
          </a:p>
          <a:p>
            <a:pPr marL="0" lvl="0" indent="0">
              <a:buFont typeface="Arial" panose="020B0604020202020204" pitchFamily="34" charset="0"/>
              <a:buNone/>
            </a:pPr>
            <a:endParaRPr lang="fr-CA" dirty="0"/>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7</a:t>
            </a:fld>
            <a:endParaRPr lang="fr-CA"/>
          </a:p>
        </p:txBody>
      </p:sp>
    </p:spTree>
    <p:extLst>
      <p:ext uri="{BB962C8B-B14F-4D97-AF65-F5344CB8AC3E}">
        <p14:creationId xmlns:p14="http://schemas.microsoft.com/office/powerpoint/2010/main" val="3310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42A7-2631-1E1C-1521-16459616A4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F1AC3F-9234-733A-D53F-AA094E89064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383F2A-0758-766F-A02D-49DDCD2FF3BF}"/>
              </a:ext>
            </a:extLst>
          </p:cNvPr>
          <p:cNvSpPr>
            <a:spLocks noGrp="1"/>
          </p:cNvSpPr>
          <p:nvPr>
            <p:ph type="body" idx="1"/>
          </p:nvPr>
        </p:nvSpPr>
        <p:spPr/>
        <p:txBody>
          <a:bodyPr/>
          <a:lstStyle/>
          <a:p>
            <a:pPr algn="l" fontAlgn="base">
              <a:buNone/>
            </a:pPr>
            <a:r>
              <a:rPr lang="fr-CA" sz="1600" b="1" i="0" dirty="0">
                <a:solidFill>
                  <a:srgbClr val="000000"/>
                </a:solidFill>
                <a:effectLst/>
                <a:latin typeface="arial" panose="020B0604020202020204" pitchFamily="34" charset="0"/>
              </a:rPr>
              <a:t>Exceptions</a:t>
            </a:r>
          </a:p>
          <a:p>
            <a:pPr algn="l" fontAlgn="base">
              <a:buNone/>
            </a:pPr>
            <a:r>
              <a:rPr lang="fr-CA" sz="1600" b="0" i="0" dirty="0">
                <a:solidFill>
                  <a:srgbClr val="000000"/>
                </a:solidFill>
                <a:effectLst/>
                <a:latin typeface="arial" panose="020B0604020202020204" pitchFamily="34" charset="0"/>
              </a:rPr>
              <a:t>Dans certains cas, le commerçant peut commencer les travaux ou installer un bien avant la fin du délai de 10 jours.</a:t>
            </a:r>
          </a:p>
          <a:p>
            <a:pPr algn="l" fontAlgn="base">
              <a:buNone/>
            </a:pPr>
            <a:endParaRPr lang="fr-CA" sz="1600" b="0" i="0" dirty="0">
              <a:solidFill>
                <a:srgbClr val="000000"/>
              </a:solidFill>
              <a:effectLst/>
              <a:latin typeface="arial" panose="020B0604020202020204" pitchFamily="34" charset="0"/>
            </a:endParaRPr>
          </a:p>
          <a:p>
            <a:pPr fontAlgn="base"/>
            <a:r>
              <a:rPr lang="fr-CA" sz="1200" b="0" i="0" kern="1200" dirty="0">
                <a:solidFill>
                  <a:schemeClr val="tx1"/>
                </a:solidFill>
                <a:effectLst/>
                <a:latin typeface="+mn-lt"/>
                <a:ea typeface="+mn-ea"/>
                <a:cs typeface="+mn-cs"/>
              </a:rPr>
              <a:t>C’est le cas, notamment, s’il est question d’un contrat de service de radiodiffusion ou de télécommunications et qu’il s’agit d’installer un bien en vertu de ce contrat. Le commerçant pourrait, par exemple, installer un modem avant la fin des 10 jours.</a:t>
            </a:r>
          </a:p>
          <a:p>
            <a:pPr fontAlgn="base"/>
            <a:endParaRPr lang="fr-CA" sz="1200" b="0" i="0" kern="1200" dirty="0">
              <a:solidFill>
                <a:schemeClr val="tx1"/>
              </a:solidFill>
              <a:effectLst/>
              <a:latin typeface="+mn-lt"/>
              <a:ea typeface="+mn-ea"/>
              <a:cs typeface="+mn-cs"/>
            </a:endParaRPr>
          </a:p>
          <a:p>
            <a:pPr fontAlgn="base"/>
            <a:r>
              <a:rPr lang="fr-CA" sz="1200" b="0" i="0" kern="1200" dirty="0">
                <a:solidFill>
                  <a:schemeClr val="tx1"/>
                </a:solidFill>
                <a:effectLst/>
                <a:latin typeface="+mn-lt"/>
                <a:ea typeface="+mn-ea"/>
                <a:cs typeface="+mn-cs"/>
              </a:rPr>
              <a:t>Un commerçant pourrait également effectuer la réparation urgente d'une porte, d’une fenêtre ou d’une couverture d’un bâtiment, si le contrat porte uniquement sur ces travaux et qu’il a été conclu chez vous à votre demande explicite.</a:t>
            </a:r>
          </a:p>
          <a:p>
            <a:pPr algn="l" fontAlgn="base">
              <a:buNone/>
            </a:pPr>
            <a:endParaRPr lang="fr-CA" sz="1600" b="0" i="0" dirty="0">
              <a:solidFill>
                <a:srgbClr val="000000"/>
              </a:solidFill>
              <a:effectLst/>
              <a:latin typeface="arial" panose="020B0604020202020204" pitchFamily="34" charset="0"/>
            </a:endParaRPr>
          </a:p>
          <a:p>
            <a:pPr algn="l" fontAlgn="base">
              <a:buNone/>
            </a:pPr>
            <a:endParaRPr lang="fr-CA" sz="1600" b="0" i="0" dirty="0">
              <a:solidFill>
                <a:srgbClr val="000000"/>
              </a:solidFill>
              <a:effectLst/>
              <a:latin typeface="arial" panose="020B0604020202020204" pitchFamily="34" charset="0"/>
            </a:endParaRPr>
          </a:p>
          <a:p>
            <a:endParaRPr lang="fr-CA" sz="1100" dirty="0"/>
          </a:p>
        </p:txBody>
      </p:sp>
      <p:sp>
        <p:nvSpPr>
          <p:cNvPr id="4" name="Espace réservé du numéro de diapositive 3">
            <a:extLst>
              <a:ext uri="{FF2B5EF4-FFF2-40B4-BE49-F238E27FC236}">
                <a16:creationId xmlns:a16="http://schemas.microsoft.com/office/drawing/2014/main" id="{9388F4DC-4B0B-0BE2-9486-C722B8410B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1C8726-E25F-40E7-A92B-2E614552949B}"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31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A" sz="1600" kern="1200" dirty="0">
                <a:solidFill>
                  <a:schemeClr val="tx1"/>
                </a:solidFill>
                <a:latin typeface="+mn-lt"/>
                <a:ea typeface="+mn-ea"/>
                <a:cs typeface="+mn-cs"/>
              </a:rPr>
              <a:t>Un vendeur itinérant doit être titulaire d’un </a:t>
            </a:r>
            <a:r>
              <a:rPr lang="fr-CA" sz="1600" b="1" kern="1200" dirty="0">
                <a:solidFill>
                  <a:schemeClr val="tx1"/>
                </a:solidFill>
                <a:latin typeface="+mn-lt"/>
                <a:ea typeface="+mn-ea"/>
                <a:cs typeface="+mn-cs"/>
              </a:rPr>
              <a:t>permis </a:t>
            </a:r>
            <a:r>
              <a:rPr lang="fr-CA" sz="1600" kern="1200" dirty="0">
                <a:solidFill>
                  <a:schemeClr val="tx1"/>
                </a:solidFill>
                <a:latin typeface="+mn-lt"/>
                <a:ea typeface="+mn-ea"/>
                <a:cs typeface="+mn-cs"/>
              </a:rPr>
              <a:t>délivré par l’Office de la protection du consommateur : </a:t>
            </a:r>
          </a:p>
          <a:p>
            <a:pPr marL="171450" lvl="1" indent="-171450" algn="l" defTabSz="914400" rtl="0" eaLnBrk="1" latinLnBrk="0" hangingPunct="1">
              <a:buFont typeface="Arial" panose="020B0604020202020204" pitchFamily="34" charset="0"/>
              <a:buChar char="•"/>
            </a:pPr>
            <a:r>
              <a:rPr lang="fr-CA" sz="1200" kern="1200" dirty="0">
                <a:solidFill>
                  <a:schemeClr val="tx1"/>
                </a:solidFill>
                <a:latin typeface="+mn-lt"/>
                <a:ea typeface="+mn-ea"/>
                <a:cs typeface="+mn-cs"/>
              </a:rPr>
              <a:t>Le permis de commerçant itinérant est obligatoire dès que le montant de la vente est de plus de 100 $. </a:t>
            </a:r>
          </a:p>
          <a:p>
            <a:pPr marL="171450" lvl="1" indent="-171450" algn="l" defTabSz="914400" rtl="0" eaLnBrk="1" latinLnBrk="0" hangingPunct="1">
              <a:buFont typeface="Arial" panose="020B0604020202020204" pitchFamily="34" charset="0"/>
              <a:buChar char="•"/>
            </a:pPr>
            <a:r>
              <a:rPr lang="fr-CA" sz="1200" kern="1200" dirty="0">
                <a:solidFill>
                  <a:schemeClr val="tx1"/>
                </a:solidFill>
                <a:latin typeface="+mn-lt"/>
                <a:ea typeface="+mn-ea"/>
                <a:cs typeface="+mn-cs"/>
              </a:rPr>
              <a:t>Pour obtenir son permis, le commerçant itinérant doit fournir un cautionnement à l’Office. Il s’agit d’une somme d’argent qui peut être utilisée pour dédommager le consommateur si le commerçant ne respecte pas ses obligations. </a:t>
            </a:r>
          </a:p>
          <a:p>
            <a:pPr marL="628650" lvl="2" indent="-171450" algn="l" defTabSz="914400" rtl="0" eaLnBrk="1" latinLnBrk="0" hangingPunct="1">
              <a:buFont typeface="Wingdings" panose="05000000000000000000" pitchFamily="2" charset="2"/>
              <a:buChar char="§"/>
            </a:pPr>
            <a:r>
              <a:rPr lang="fr-CA" sz="1200" kern="1200" dirty="0">
                <a:solidFill>
                  <a:schemeClr val="tx1"/>
                </a:solidFill>
                <a:latin typeface="+mn-lt"/>
                <a:ea typeface="+mn-ea"/>
                <a:cs typeface="+mn-cs"/>
              </a:rPr>
              <a:t>Exemple de dédommagement : l’entreprise du commerçant ferme avant que le bien ou le service payé soit fourni au consommateur. L’Office pourrait utiliser le cautionnement pour l’indemniser.</a:t>
            </a:r>
          </a:p>
          <a:p>
            <a:pPr marL="0" lvl="0" indent="0">
              <a:buFont typeface="Arial" panose="020B0604020202020204" pitchFamily="34" charset="0"/>
              <a:buNone/>
            </a:pPr>
            <a:endParaRPr lang="fr-CA" sz="1600" kern="1200" dirty="0">
              <a:solidFill>
                <a:schemeClr val="tx1"/>
              </a:solidFill>
              <a:latin typeface="+mn-lt"/>
              <a:ea typeface="+mn-ea"/>
              <a:cs typeface="+mn-cs"/>
            </a:endParaRPr>
          </a:p>
          <a:p>
            <a:pPr marL="0" lvl="0" indent="0">
              <a:buFont typeface="Arial" panose="020B0604020202020204" pitchFamily="34" charset="0"/>
              <a:buNone/>
            </a:pPr>
            <a:r>
              <a:rPr lang="fr-CA" sz="1600" kern="1200" dirty="0">
                <a:solidFill>
                  <a:schemeClr val="tx1"/>
                </a:solidFill>
                <a:latin typeface="+mn-lt"/>
                <a:ea typeface="+mn-ea"/>
                <a:cs typeface="+mn-cs"/>
              </a:rPr>
              <a:t>D’autres licences ou permis pourraient être requis (ex. : licence de la Régie du bâtiment du Québec, permis de la municipalité, etc.).</a:t>
            </a:r>
          </a:p>
          <a:p>
            <a:pPr marL="0" lvl="0" indent="0">
              <a:buFont typeface="Arial" panose="020B0604020202020204" pitchFamily="34" charset="0"/>
              <a:buNone/>
            </a:pPr>
            <a:endParaRPr lang="fr-CA" sz="1600" kern="1200" dirty="0">
              <a:solidFill>
                <a:schemeClr val="tx1"/>
              </a:solidFill>
              <a:latin typeface="+mn-lt"/>
              <a:ea typeface="+mn-ea"/>
              <a:cs typeface="+mn-cs"/>
            </a:endParaRPr>
          </a:p>
          <a:p>
            <a:pPr marL="0" lvl="0" indent="0">
              <a:buFont typeface="Arial" panose="020B0604020202020204" pitchFamily="34" charset="0"/>
              <a:buNone/>
            </a:pPr>
            <a:r>
              <a:rPr lang="fr-CA" sz="1600" kern="1200" dirty="0">
                <a:solidFill>
                  <a:schemeClr val="tx1"/>
                </a:solidFill>
                <a:latin typeface="+mn-lt"/>
                <a:ea typeface="+mn-ea"/>
                <a:cs typeface="+mn-cs"/>
              </a:rPr>
              <a:t>L’outil </a:t>
            </a:r>
            <a:r>
              <a:rPr lang="fr-CA" sz="1600" i="1" kern="1200" dirty="0">
                <a:solidFill>
                  <a:schemeClr val="tx1"/>
                </a:solidFill>
                <a:latin typeface="+mn-lt"/>
                <a:ea typeface="+mn-ea"/>
                <a:cs typeface="+mn-cs"/>
              </a:rPr>
              <a:t>Se renseigner sur un commerçant </a:t>
            </a:r>
            <a:r>
              <a:rPr lang="fr-CA" sz="1600" kern="1200" dirty="0">
                <a:solidFill>
                  <a:schemeClr val="tx1"/>
                </a:solidFill>
                <a:latin typeface="+mn-lt"/>
                <a:ea typeface="+mn-ea"/>
                <a:cs typeface="+mn-cs"/>
              </a:rPr>
              <a:t>permet également de vérifier si l'Office est intervenu auprès du commerçant ou si celui-ci a reçu des mises en demeure de consommateurs.</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9</a:t>
            </a:fld>
            <a:endParaRPr lang="fr-CA"/>
          </a:p>
        </p:txBody>
      </p:sp>
    </p:spTree>
    <p:extLst>
      <p:ext uri="{BB962C8B-B14F-4D97-AF65-F5344CB8AC3E}">
        <p14:creationId xmlns:p14="http://schemas.microsoft.com/office/powerpoint/2010/main" val="3125277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ccuei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3976" y="5368326"/>
            <a:ext cx="3938024" cy="1487427"/>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336" y="5371668"/>
            <a:ext cx="3685888" cy="1484086"/>
          </a:xfrm>
          <a:prstGeom prst="rect">
            <a:avLst/>
          </a:prstGeom>
        </p:spPr>
      </p:pic>
    </p:spTree>
    <p:extLst>
      <p:ext uri="{BB962C8B-B14F-4D97-AF65-F5344CB8AC3E}">
        <p14:creationId xmlns:p14="http://schemas.microsoft.com/office/powerpoint/2010/main" val="16974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7615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
        <p:nvSpPr>
          <p:cNvPr id="4"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66434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p:cNvSpPr>
            <a:spLocks noGrp="1"/>
          </p:cNvSpPr>
          <p:nvPr>
            <p:ph type="sldNum" sz="quarter" idx="4"/>
          </p:nvPr>
        </p:nvSpPr>
        <p:spPr>
          <a:xfrm>
            <a:off x="8610600" y="88550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1843901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796414"/>
            <a:ext cx="10515600" cy="550605"/>
          </a:xfrm>
        </p:spPr>
        <p:txBody>
          <a:bodyPr anchor="b">
            <a:normAutofit/>
          </a:bodyPr>
          <a:lstStyle>
            <a:lvl1pPr>
              <a:defRPr sz="3600"/>
            </a:lvl1pPr>
          </a:lstStyle>
          <a:p>
            <a:r>
              <a:rPr lang="fr-FR" dirty="0"/>
              <a:t>MODIFIEZ LE STYLE DU TITRE</a:t>
            </a:r>
            <a:endParaRPr lang="en-US" dirty="0"/>
          </a:p>
        </p:txBody>
      </p:sp>
      <p:sp>
        <p:nvSpPr>
          <p:cNvPr id="3" name="Text Placeholder 2"/>
          <p:cNvSpPr>
            <a:spLocks noGrp="1"/>
          </p:cNvSpPr>
          <p:nvPr>
            <p:ph type="body" idx="1"/>
          </p:nvPr>
        </p:nvSpPr>
        <p:spPr>
          <a:xfrm>
            <a:off x="831850" y="1858298"/>
            <a:ext cx="10515600" cy="3352800"/>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u numéro de diapositive 3"/>
          <p:cNvSpPr>
            <a:spLocks noGrp="1"/>
          </p:cNvSpPr>
          <p:nvPr>
            <p:ph type="sldNum" sz="quarter" idx="4"/>
          </p:nvPr>
        </p:nvSpPr>
        <p:spPr>
          <a:xfrm>
            <a:off x="8610600" y="8855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98119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64229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73739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4"/>
          </p:nvPr>
        </p:nvSpPr>
        <p:spPr>
          <a:xfrm>
            <a:off x="8610600" y="8855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8474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29265"/>
            <a:ext cx="3932237" cy="1002890"/>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5183188" y="1936955"/>
            <a:ext cx="5504477" cy="330364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839788" y="1936954"/>
            <a:ext cx="3932237" cy="331032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
        <p:nvSpPr>
          <p:cNvPr id="5"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3397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82250"/>
            <a:ext cx="3932237" cy="1263445"/>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5183188" y="1907458"/>
            <a:ext cx="4462257" cy="3460956"/>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hasCustomPrompt="1"/>
          </p:nvPr>
        </p:nvSpPr>
        <p:spPr>
          <a:xfrm>
            <a:off x="839788" y="1937459"/>
            <a:ext cx="3932237" cy="331101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
        <p:nvSpPr>
          <p:cNvPr id="5" name="Espace réservé du numéro de diapositive 3"/>
          <p:cNvSpPr>
            <a:spLocks noGrp="1"/>
          </p:cNvSpPr>
          <p:nvPr>
            <p:ph type="sldNum" sz="quarter" idx="4"/>
          </p:nvPr>
        </p:nvSpPr>
        <p:spPr>
          <a:xfrm>
            <a:off x="8610600" y="8855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48585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6245"/>
            <a:ext cx="10515600" cy="55060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72" r:id="rId3"/>
    <p:sldLayoutId id="2147483673" r:id="rId4"/>
    <p:sldLayoutId id="2147483674" r:id="rId5"/>
    <p:sldLayoutId id="2147483676" r:id="rId6"/>
    <p:sldLayoutId id="2147483677" r:id="rId7"/>
    <p:sldLayoutId id="2147483678" r:id="rId8"/>
    <p:sldLayoutId id="2147483679" r:id="rId9"/>
    <p:sldLayoutId id="2147483665" r:id="rId10"/>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hyperlink" Target="Qu&#233;bec.ca/vente-itin&#233;rante" TargetMode="External"/><Relationship Id="rId4" Type="http://schemas.openxmlformats.org/officeDocument/2006/relationships/hyperlink" Target="http://www.qu&#233;bec.ca/vente-itin&#233;ran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opc.gouv.qc.ca/se-renseign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1823214"/>
            <a:ext cx="12191999" cy="2035125"/>
          </a:xfrm>
        </p:spPr>
        <p:txBody>
          <a:bodyPr>
            <a:normAutofit/>
          </a:bodyPr>
          <a:lstStyle/>
          <a:p>
            <a:r>
              <a:rPr lang="fr-CA" b="1" dirty="0">
                <a:solidFill>
                  <a:srgbClr val="2D2E83"/>
                </a:solidFill>
              </a:rPr>
              <a:t>Vendeur itinérant :</a:t>
            </a:r>
            <a:br>
              <a:rPr lang="fr-CA" b="1" dirty="0">
                <a:solidFill>
                  <a:srgbClr val="2D2E83"/>
                </a:solidFill>
              </a:rPr>
            </a:br>
            <a:r>
              <a:rPr lang="fr-CA" b="1" dirty="0">
                <a:solidFill>
                  <a:srgbClr val="2D2E83"/>
                </a:solidFill>
              </a:rPr>
              <a:t>quand faut-il se méfier?</a:t>
            </a:r>
            <a:endParaRPr lang="fr-CA" dirty="0">
              <a:solidFill>
                <a:srgbClr val="2D2E83"/>
              </a:solidFill>
            </a:endParaRPr>
          </a:p>
        </p:txBody>
      </p:sp>
      <p:sp>
        <p:nvSpPr>
          <p:cNvPr id="3" name="Sous-titre 2"/>
          <p:cNvSpPr>
            <a:spLocks noGrp="1"/>
          </p:cNvSpPr>
          <p:nvPr>
            <p:ph type="subTitle" idx="1"/>
          </p:nvPr>
        </p:nvSpPr>
        <p:spPr>
          <a:xfrm>
            <a:off x="2874203" y="4644402"/>
            <a:ext cx="6443594" cy="1655762"/>
          </a:xfrm>
        </p:spPr>
        <p:txBody>
          <a:bodyPr>
            <a:normAutofit/>
          </a:bodyPr>
          <a:lstStyle/>
          <a:p>
            <a:pPr marL="0" marR="0" lvl="0" indent="0" algn="ctr" defTabSz="914400" rtl="0" eaLnBrk="1" fontAlgn="auto" latinLnBrk="0" hangingPunct="1">
              <a:lnSpc>
                <a:spcPct val="90000"/>
              </a:lnSpc>
              <a:spcBef>
                <a:spcPts val="1000"/>
              </a:spcBef>
              <a:spcAft>
                <a:spcPts val="0"/>
              </a:spcAft>
              <a:buClr>
                <a:srgbClr val="005DA1"/>
              </a:buClr>
              <a:buSzTx/>
              <a:buFont typeface="Arial" panose="020B0604020202020204" pitchFamily="34" charset="0"/>
              <a:buNone/>
              <a:tabLst/>
              <a:defRPr/>
            </a:pPr>
            <a:r>
              <a:rPr lang="fr-CA" sz="2000" dirty="0">
                <a:solidFill>
                  <a:srgbClr val="3B85C4"/>
                </a:solidFill>
                <a:latin typeface="Calibri" panose="020F0502020204030204"/>
              </a:rPr>
              <a:t>CONTENU PRÉPARÉ PAR </a:t>
            </a:r>
            <a:br>
              <a:rPr lang="fr-CA" sz="2000" dirty="0">
                <a:solidFill>
                  <a:srgbClr val="3B85C4"/>
                </a:solidFill>
                <a:latin typeface="Calibri" panose="020F0502020204030204"/>
              </a:rPr>
            </a:br>
            <a:r>
              <a:rPr lang="fr-CA" sz="2000" dirty="0">
                <a:solidFill>
                  <a:srgbClr val="3B85C4"/>
                </a:solidFill>
                <a:latin typeface="Calibri" panose="020F0502020204030204"/>
              </a:rPr>
              <a:t>L’</a:t>
            </a:r>
            <a:r>
              <a:rPr kumimoji="0" lang="fr-CA" sz="2000" b="1" i="0" u="none" strike="noStrike" kern="1200" cap="none" spc="0" normalizeH="0" baseline="0" noProof="0" dirty="0">
                <a:ln>
                  <a:noFill/>
                </a:ln>
                <a:solidFill>
                  <a:srgbClr val="3B85C4"/>
                </a:solidFill>
                <a:effectLst/>
                <a:uLnTx/>
                <a:uFillTx/>
                <a:latin typeface="Calibri" panose="020F0502020204030204"/>
                <a:ea typeface="+mn-ea"/>
                <a:cs typeface="+mn-cs"/>
              </a:rPr>
              <a:t>OFFICE DE LA PROTECTION DU CONSOMMATEUR</a:t>
            </a:r>
          </a:p>
        </p:txBody>
      </p:sp>
    </p:spTree>
    <p:extLst>
      <p:ext uri="{BB962C8B-B14F-4D97-AF65-F5344CB8AC3E}">
        <p14:creationId xmlns:p14="http://schemas.microsoft.com/office/powerpoint/2010/main" val="55853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479376" y="488867"/>
            <a:ext cx="97930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600" b="1" dirty="0">
                <a:solidFill>
                  <a:srgbClr val="0A5080"/>
                </a:solidFill>
                <a:latin typeface="Arial" panose="020B0604020202020204" pitchFamily="34" charset="0"/>
                <a:cs typeface="Times New Roman" panose="02020603050405020304" pitchFamily="18" charset="0"/>
              </a:rPr>
              <a:t>Question ou plainte?</a:t>
            </a:r>
          </a:p>
        </p:txBody>
      </p:sp>
      <p:pic>
        <p:nvPicPr>
          <p:cNvPr id="6" name="Image 5">
            <a:extLst>
              <a:ext uri="{FF2B5EF4-FFF2-40B4-BE49-F238E27FC236}">
                <a16:creationId xmlns:a16="http://schemas.microsoft.com/office/drawing/2014/main" id="{FB898F2A-51B9-49E0-80D2-FB55A3FC3D25}"/>
              </a:ext>
            </a:extLst>
          </p:cNvPr>
          <p:cNvPicPr>
            <a:picLocks noChangeAspect="1"/>
          </p:cNvPicPr>
          <p:nvPr>
            <p:custDataLst>
              <p:tags r:id="rId2"/>
            </p:custDataLst>
          </p:nvPr>
        </p:nvPicPr>
        <p:blipFill>
          <a:blip r:embed="rId6"/>
          <a:stretch>
            <a:fillRect/>
          </a:stretch>
        </p:blipFill>
        <p:spPr>
          <a:xfrm rot="21028907">
            <a:off x="614060" y="1385228"/>
            <a:ext cx="2790630" cy="3400905"/>
          </a:xfrm>
          <a:prstGeom prst="rect">
            <a:avLst/>
          </a:prstGeom>
        </p:spPr>
      </p:pic>
      <p:graphicFrame>
        <p:nvGraphicFramePr>
          <p:cNvPr id="8" name="Espace réservé du contenu 8">
            <a:extLst>
              <a:ext uri="{FF2B5EF4-FFF2-40B4-BE49-F238E27FC236}">
                <a16:creationId xmlns:a16="http://schemas.microsoft.com/office/drawing/2014/main" id="{E9DF3458-C9C0-467A-91E9-0F9A269C920D}"/>
              </a:ext>
            </a:extLst>
          </p:cNvPr>
          <p:cNvGraphicFramePr>
            <a:graphicFrameLocks noGrp="1"/>
          </p:cNvGraphicFramePr>
          <p:nvPr>
            <p:ph idx="1"/>
            <p:custDataLst>
              <p:tags r:id="rId3"/>
            </p:custDataLst>
            <p:extLst>
              <p:ext uri="{D42A27DB-BD31-4B8C-83A1-F6EECF244321}">
                <p14:modId xmlns:p14="http://schemas.microsoft.com/office/powerpoint/2010/main" val="2132523837"/>
              </p:ext>
            </p:extLst>
          </p:nvPr>
        </p:nvGraphicFramePr>
        <p:xfrm>
          <a:off x="3666670" y="1293335"/>
          <a:ext cx="5904656" cy="5140303"/>
        </p:xfrm>
        <a:graphic>
          <a:graphicData uri="http://schemas.openxmlformats.org/drawingml/2006/table">
            <a:tbl>
              <a:tblPr firstRow="1" bandRow="1">
                <a:effectLst>
                  <a:outerShdw blurRad="190500" dist="38100" dir="2700000" algn="tl" rotWithShape="0">
                    <a:prstClr val="black">
                      <a:alpha val="9000"/>
                    </a:prstClr>
                  </a:outerShdw>
                </a:effectLst>
                <a:tableStyleId>{93296810-A885-4BE3-A3E7-6D5BEEA58F35}</a:tableStyleId>
              </a:tblPr>
              <a:tblGrid>
                <a:gridCol w="3468985">
                  <a:extLst>
                    <a:ext uri="{9D8B030D-6E8A-4147-A177-3AD203B41FA5}">
                      <a16:colId xmlns:a16="http://schemas.microsoft.com/office/drawing/2014/main" val="20000"/>
                    </a:ext>
                  </a:extLst>
                </a:gridCol>
                <a:gridCol w="2435671">
                  <a:extLst>
                    <a:ext uri="{9D8B030D-6E8A-4147-A177-3AD203B41FA5}">
                      <a16:colId xmlns:a16="http://schemas.microsoft.com/office/drawing/2014/main" val="20001"/>
                    </a:ext>
                  </a:extLst>
                </a:gridCol>
              </a:tblGrid>
              <a:tr h="537168">
                <a:tc gridSpan="2">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fr-CA" sz="2400" b="1" dirty="0">
                          <a:solidFill>
                            <a:schemeClr val="bg1"/>
                          </a:solidFill>
                          <a:effectLst/>
                          <a:latin typeface="+mn-lt"/>
                        </a:rPr>
                        <a:t>Communiquez avec l’Office de la protection du consommateur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A2E84"/>
                    </a:solidFill>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fr-CA" sz="1800" b="1" dirty="0">
                        <a:solidFill>
                          <a:srgbClr val="00619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0000"/>
                  </a:ext>
                </a:extLst>
              </a:tr>
              <a:tr h="368695">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CA" sz="1800" b="1" dirty="0">
                          <a:solidFill>
                            <a:srgbClr val="2D2E83"/>
                          </a:solidFill>
                          <a:effectLst/>
                          <a:latin typeface="+mn-lt"/>
                        </a:rPr>
                        <a:t>  Montréal    </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38100" cmpd="sng">
                      <a:noFill/>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1" i="0" u="none" strike="noStrike" kern="1200" dirty="0">
                          <a:solidFill>
                            <a:srgbClr val="2D2E83"/>
                          </a:solidFill>
                          <a:latin typeface="+mn-lt"/>
                          <a:ea typeface="+mn-ea"/>
                          <a:cs typeface="+mn-cs"/>
                        </a:rPr>
                        <a:t>514 253-6556</a:t>
                      </a:r>
                      <a:endParaRPr lang="fr-CA" sz="1800" b="1" dirty="0">
                        <a:solidFill>
                          <a:srgbClr val="2D2E83"/>
                        </a:solidFill>
                        <a:latin typeface="+mn-lt"/>
                      </a:endParaRPr>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8695">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CA" sz="1800" b="1" dirty="0">
                          <a:solidFill>
                            <a:srgbClr val="2D2E83"/>
                          </a:solidFill>
                          <a:effectLst/>
                          <a:latin typeface="+mn-lt"/>
                        </a:rPr>
                        <a:t>Québec</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1" i="0" u="none" strike="noStrike" kern="1200" dirty="0">
                          <a:solidFill>
                            <a:srgbClr val="2D2E83"/>
                          </a:solidFill>
                          <a:latin typeface="+mn-lt"/>
                          <a:ea typeface="+mn-ea"/>
                          <a:cs typeface="+mn-cs"/>
                        </a:rPr>
                        <a:t>418 643-1484</a:t>
                      </a:r>
                      <a:endParaRPr lang="fr-CA" sz="1800" b="1" dirty="0">
                        <a:solidFill>
                          <a:srgbClr val="2D2E83"/>
                        </a:solidFill>
                        <a:latin typeface="+mn-lt"/>
                      </a:endParaRPr>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8695">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CA" sz="1800" b="1" dirty="0">
                          <a:solidFill>
                            <a:srgbClr val="2D2E83"/>
                          </a:solidFill>
                          <a:effectLst/>
                          <a:latin typeface="+mn-lt"/>
                        </a:rPr>
                        <a:t>Saguenay</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pt-BR" sz="1800" b="1" i="0" u="none" strike="noStrike" kern="1200" dirty="0">
                          <a:solidFill>
                            <a:srgbClr val="2D2E83"/>
                          </a:solidFill>
                          <a:latin typeface="+mn-lt"/>
                          <a:ea typeface="+mn-ea"/>
                          <a:cs typeface="+mn-cs"/>
                        </a:rPr>
                        <a:t>1 888 OPC-ALLO </a:t>
                      </a:r>
                    </a:p>
                    <a:p>
                      <a:pPr marL="0" marR="0" indent="0" algn="l" defTabSz="914400" rtl="0" eaLnBrk="1" fontAlgn="auto" latinLnBrk="0" hangingPunct="1">
                        <a:lnSpc>
                          <a:spcPct val="85000"/>
                        </a:lnSpc>
                        <a:spcBef>
                          <a:spcPts val="0"/>
                        </a:spcBef>
                        <a:spcAft>
                          <a:spcPts val="0"/>
                        </a:spcAft>
                        <a:buClrTx/>
                        <a:buSzTx/>
                        <a:buFontTx/>
                        <a:buNone/>
                        <a:tabLst/>
                        <a:defRPr/>
                      </a:pPr>
                      <a:r>
                        <a:rPr lang="pt-BR" sz="1800" b="1" i="0" u="none" strike="noStrike" kern="1200" dirty="0">
                          <a:solidFill>
                            <a:srgbClr val="2D2E83"/>
                          </a:solidFill>
                          <a:latin typeface="+mn-lt"/>
                          <a:ea typeface="+mn-ea"/>
                          <a:cs typeface="+mn-cs"/>
                        </a:rPr>
                        <a:t>ou (1 888 672-2556)</a:t>
                      </a:r>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8695">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CA" sz="1800" b="1" dirty="0">
                          <a:solidFill>
                            <a:srgbClr val="2D2E83"/>
                          </a:solidFill>
                          <a:effectLst/>
                          <a:latin typeface="+mn-lt"/>
                        </a:rPr>
                        <a:t>Trois-Rivières</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800" b="1" dirty="0">
                        <a:solidFill>
                          <a:srgbClr val="2D2E83"/>
                        </a:solidFill>
                        <a:latin typeface="+mn-lt"/>
                      </a:endParaRPr>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8695">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CA" sz="1800" b="1" dirty="0">
                          <a:solidFill>
                            <a:srgbClr val="2D2E83"/>
                          </a:solidFill>
                          <a:effectLst/>
                          <a:latin typeface="+mn-lt"/>
                        </a:rPr>
                        <a:t>Gatineau</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800" b="1" dirty="0">
                        <a:solidFill>
                          <a:srgbClr val="2D2E83"/>
                        </a:solidFill>
                        <a:latin typeface="+mn-lt"/>
                      </a:endParaRPr>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8695">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CA" sz="1800" b="1" dirty="0">
                          <a:solidFill>
                            <a:srgbClr val="2D2E83"/>
                          </a:solidFill>
                          <a:effectLst/>
                          <a:latin typeface="+mn-lt"/>
                        </a:rPr>
                        <a:t>Saint-Jérôme</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800" b="1" dirty="0">
                        <a:solidFill>
                          <a:srgbClr val="2D2E83"/>
                        </a:solidFill>
                        <a:latin typeface="+mn-lt"/>
                      </a:endParaRPr>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8695">
                <a:tc>
                  <a:txBody>
                    <a:bodyPr/>
                    <a:lstStyle/>
                    <a:p>
                      <a:pPr marL="0" marR="0" lvl="1" indent="4763" algn="r" defTabSz="914400" rtl="0" eaLnBrk="1" fontAlgn="auto" latinLnBrk="0" hangingPunct="1">
                        <a:lnSpc>
                          <a:spcPct val="100000"/>
                        </a:lnSpc>
                        <a:spcBef>
                          <a:spcPts val="0"/>
                        </a:spcBef>
                        <a:spcAft>
                          <a:spcPts val="0"/>
                        </a:spcAft>
                        <a:buClrTx/>
                        <a:buSzTx/>
                        <a:buFont typeface="+mj-lt"/>
                        <a:buNone/>
                        <a:tabLst/>
                        <a:defRPr/>
                      </a:pPr>
                      <a:r>
                        <a:rPr lang="fr-CA" sz="1800" b="1" kern="1200" dirty="0">
                          <a:solidFill>
                            <a:srgbClr val="2D2E83"/>
                          </a:solidFill>
                          <a:effectLst/>
                          <a:latin typeface="+mn-lt"/>
                          <a:ea typeface="+mn-ea"/>
                          <a:cs typeface="+mn-cs"/>
                        </a:rPr>
                        <a:t>Sherbrooke</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1" kern="1200" dirty="0">
                        <a:solidFill>
                          <a:srgbClr val="2D2E83"/>
                        </a:solidFill>
                        <a:latin typeface="+mn-lt"/>
                        <a:ea typeface="+mn-ea"/>
                        <a:cs typeface="+mn-cs"/>
                      </a:endParaRPr>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8695">
                <a:tc>
                  <a:txBody>
                    <a:bodyPr/>
                    <a:lstStyle/>
                    <a:p>
                      <a:pPr marL="0" marR="0" lvl="1" indent="0" algn="r" defTabSz="914400" rtl="0" eaLnBrk="1" fontAlgn="auto" latinLnBrk="0" hangingPunct="1">
                        <a:lnSpc>
                          <a:spcPct val="85000"/>
                        </a:lnSpc>
                        <a:spcBef>
                          <a:spcPts val="0"/>
                        </a:spcBef>
                        <a:spcAft>
                          <a:spcPts val="0"/>
                        </a:spcAft>
                        <a:buClrTx/>
                        <a:buSzTx/>
                        <a:buFontTx/>
                        <a:buNone/>
                        <a:tabLst/>
                        <a:defRPr/>
                      </a:pPr>
                      <a:r>
                        <a:rPr lang="fr-CA" sz="1800" b="1" kern="1200" dirty="0">
                          <a:solidFill>
                            <a:srgbClr val="2D2E83"/>
                          </a:solidFill>
                          <a:effectLst/>
                          <a:latin typeface="+mn-lt"/>
                          <a:ea typeface="+mn-ea"/>
                          <a:cs typeface="+mn-cs"/>
                        </a:rPr>
                        <a:t>Rouyn-Noranda</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dirty="0"/>
                    </a:p>
                  </a:txBody>
                  <a:tcPr marL="144000" anchor="ctr">
                    <a:lnL w="12700" cap="flat" cmpd="sng" algn="ctr">
                      <a:solidFill>
                        <a:srgbClr val="4DC0D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C0D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8695">
                <a:tc>
                  <a:txBody>
                    <a:bodyPr/>
                    <a:lstStyle/>
                    <a:p>
                      <a:pPr marL="0" marR="0" lvl="1" indent="0" algn="r" defTabSz="914400" rtl="0" eaLnBrk="1" fontAlgn="auto" latinLnBrk="0" hangingPunct="1">
                        <a:lnSpc>
                          <a:spcPct val="85000"/>
                        </a:lnSpc>
                        <a:spcBef>
                          <a:spcPts val="0"/>
                        </a:spcBef>
                        <a:spcAft>
                          <a:spcPts val="0"/>
                        </a:spcAft>
                        <a:buClrTx/>
                        <a:buSzTx/>
                        <a:buFontTx/>
                        <a:buNone/>
                        <a:tabLst/>
                        <a:defRPr/>
                      </a:pPr>
                      <a:r>
                        <a:rPr lang="fr-CA" sz="1800" b="1" dirty="0">
                          <a:solidFill>
                            <a:srgbClr val="2D2E83"/>
                          </a:solidFill>
                          <a:effectLst/>
                          <a:latin typeface="+mn-lt"/>
                        </a:rPr>
                        <a:t>Gaspé</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fr-CA" sz="1400" b="1" i="0" u="none" strike="noStrike" kern="1200" dirty="0">
                        <a:solidFill>
                          <a:srgbClr val="2D2E83"/>
                        </a:solidFill>
                        <a:latin typeface="+mj-lt"/>
                        <a:ea typeface="+mn-ea"/>
                        <a:cs typeface="+mn-cs"/>
                      </a:endParaRPr>
                    </a:p>
                  </a:txBody>
                  <a:tcPr marL="14400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DC0DF"/>
                    </a:solidFill>
                  </a:tcPr>
                </a:tc>
                <a:extLst>
                  <a:ext uri="{0D108BD9-81ED-4DB2-BD59-A6C34878D82A}">
                    <a16:rowId xmlns:a16="http://schemas.microsoft.com/office/drawing/2014/main" val="10009"/>
                  </a:ext>
                </a:extLst>
              </a:tr>
              <a:tr h="368695">
                <a:tc>
                  <a:txBody>
                    <a:bodyPr/>
                    <a:lstStyle/>
                    <a:p>
                      <a:pPr marL="0" marR="0" lvl="1" indent="0" algn="r" defTabSz="914400" rtl="0" eaLnBrk="1" fontAlgn="auto" latinLnBrk="0" hangingPunct="1">
                        <a:lnSpc>
                          <a:spcPct val="85000"/>
                        </a:lnSpc>
                        <a:spcBef>
                          <a:spcPts val="0"/>
                        </a:spcBef>
                        <a:spcAft>
                          <a:spcPts val="0"/>
                        </a:spcAft>
                        <a:buClrTx/>
                        <a:buSzTx/>
                        <a:buFontTx/>
                        <a:buNone/>
                        <a:tabLst/>
                        <a:defRPr/>
                      </a:pPr>
                      <a:r>
                        <a:rPr lang="fr-CA" sz="1800" b="1" dirty="0">
                          <a:solidFill>
                            <a:srgbClr val="2D2E83"/>
                          </a:solidFill>
                          <a:effectLst/>
                          <a:latin typeface="+mn-lt"/>
                        </a:rPr>
                        <a:t>Rimouski</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fr-CA" sz="1400" b="1" i="0" u="none" strike="noStrike" kern="1200" dirty="0">
                        <a:solidFill>
                          <a:srgbClr val="2D2E83"/>
                        </a:solidFill>
                        <a:latin typeface="+mj-lt"/>
                        <a:ea typeface="+mn-ea"/>
                        <a:cs typeface="+mn-cs"/>
                      </a:endParaRPr>
                    </a:p>
                  </a:txBody>
                  <a:tcPr marL="14400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8695">
                <a:tc>
                  <a:txBody>
                    <a:bodyPr/>
                    <a:lstStyle/>
                    <a:p>
                      <a:pPr marL="0" marR="0" lvl="1" indent="0" algn="r" defTabSz="914400" rtl="0" eaLnBrk="1" fontAlgn="auto" latinLnBrk="0" hangingPunct="1">
                        <a:lnSpc>
                          <a:spcPct val="85000"/>
                        </a:lnSpc>
                        <a:spcBef>
                          <a:spcPts val="0"/>
                        </a:spcBef>
                        <a:spcAft>
                          <a:spcPts val="0"/>
                        </a:spcAft>
                        <a:buClrTx/>
                        <a:buSzTx/>
                        <a:buFontTx/>
                        <a:buNone/>
                        <a:tabLst/>
                        <a:defRPr/>
                      </a:pPr>
                      <a:r>
                        <a:rPr lang="fr-CA" sz="1800" b="1" dirty="0">
                          <a:solidFill>
                            <a:srgbClr val="2D2E83"/>
                          </a:solidFill>
                          <a:effectLst/>
                          <a:latin typeface="+mn-lt"/>
                        </a:rPr>
                        <a:t>Sept-Îles</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solidFill>
                        <a:srgbClr val="4DC0D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fr-CA" sz="1400" b="1" i="0" u="none" strike="noStrike" kern="1200" dirty="0">
                        <a:solidFill>
                          <a:srgbClr val="2D2E83"/>
                        </a:solidFill>
                        <a:latin typeface="+mj-lt"/>
                        <a:ea typeface="+mn-ea"/>
                        <a:cs typeface="+mn-cs"/>
                      </a:endParaRPr>
                    </a:p>
                  </a:txBody>
                  <a:tcPr marL="14400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DC0DF"/>
                    </a:solidFill>
                  </a:tcPr>
                </a:tc>
                <a:extLst>
                  <a:ext uri="{0D108BD9-81ED-4DB2-BD59-A6C34878D82A}">
                    <a16:rowId xmlns:a16="http://schemas.microsoft.com/office/drawing/2014/main" val="10011"/>
                  </a:ext>
                </a:extLst>
              </a:tr>
              <a:tr h="368695">
                <a:tc>
                  <a:txBody>
                    <a:bodyPr/>
                    <a:lstStyle/>
                    <a:p>
                      <a:pPr marL="0" marR="0" lvl="1" indent="0" algn="r" defTabSz="914400" rtl="0" eaLnBrk="1" fontAlgn="auto" latinLnBrk="0" hangingPunct="1">
                        <a:lnSpc>
                          <a:spcPct val="85000"/>
                        </a:lnSpc>
                        <a:spcBef>
                          <a:spcPts val="0"/>
                        </a:spcBef>
                        <a:spcAft>
                          <a:spcPts val="0"/>
                        </a:spcAft>
                        <a:buClrTx/>
                        <a:buSzTx/>
                        <a:buFontTx/>
                        <a:buNone/>
                        <a:tabLst/>
                        <a:defRPr/>
                      </a:pPr>
                      <a:r>
                        <a:rPr lang="fr-CA" sz="1800" b="1" i="0" u="none" strike="noStrike" kern="1200" dirty="0">
                          <a:solidFill>
                            <a:srgbClr val="2D2E83"/>
                          </a:solidFill>
                          <a:effectLst/>
                          <a:latin typeface="+mn-lt"/>
                          <a:ea typeface="+mn-ea"/>
                          <a:cs typeface="+mn-cs"/>
                        </a:rPr>
                        <a:t>Ailleurs au Québec et au Canada</a:t>
                      </a:r>
                    </a:p>
                  </a:txBody>
                  <a:tcPr marR="180000" anchor="ctr">
                    <a:lnL w="12700" cap="flat" cmpd="sng" algn="ctr">
                      <a:noFill/>
                      <a:prstDash val="solid"/>
                      <a:round/>
                      <a:headEnd type="none" w="med" len="med"/>
                      <a:tailEnd type="none" w="med" len="med"/>
                    </a:lnL>
                    <a:lnR w="12700" cap="flat" cmpd="sng" algn="ctr">
                      <a:solidFill>
                        <a:srgbClr val="4DC0DF"/>
                      </a:solidFill>
                      <a:prstDash val="solid"/>
                      <a:round/>
                      <a:headEnd type="none" w="med" len="med"/>
                      <a:tailEnd type="none" w="med" len="med"/>
                    </a:lnR>
                    <a:lnT w="12700" cap="flat" cmpd="sng" algn="ctr">
                      <a:solidFill>
                        <a:srgbClr val="4DC0D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fr-CA" sz="1400" b="1" i="0" u="none" strike="noStrike" kern="1200" dirty="0">
                        <a:solidFill>
                          <a:srgbClr val="2D2E83"/>
                        </a:solidFill>
                        <a:latin typeface="+mj-lt"/>
                        <a:ea typeface="+mn-ea"/>
                        <a:cs typeface="+mn-cs"/>
                      </a:endParaRPr>
                    </a:p>
                  </a:txBody>
                  <a:tcPr marL="14400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
        <p:nvSpPr>
          <p:cNvPr id="2" name="Espace réservé du numéro de diapositive 3">
            <a:extLst>
              <a:ext uri="{FF2B5EF4-FFF2-40B4-BE49-F238E27FC236}">
                <a16:creationId xmlns:a16="http://schemas.microsoft.com/office/drawing/2014/main" id="{0E195548-A606-A996-0499-669F756D9A67}"/>
              </a:ext>
            </a:extLst>
          </p:cNvPr>
          <p:cNvSpPr>
            <a:spLocks noGrp="1"/>
          </p:cNvSpPr>
          <p:nvPr>
            <p:ph type="sldNum" sz="quarter" idx="4"/>
          </p:nvPr>
        </p:nvSpPr>
        <p:spPr>
          <a:xfrm>
            <a:off x="8610600" y="885501"/>
            <a:ext cx="2743200" cy="365125"/>
          </a:xfrm>
        </p:spPr>
        <p:txBody>
          <a:bodyPr/>
          <a:lstStyle/>
          <a:p>
            <a:fld id="{511EA75C-EC4C-4D33-ACF8-A8544E993E0B}" type="slidenum">
              <a:rPr lang="fr-CA" smtClean="0"/>
              <a:t>10</a:t>
            </a:fld>
            <a:endParaRPr lang="fr-CA" dirty="0"/>
          </a:p>
        </p:txBody>
      </p:sp>
    </p:spTree>
    <p:extLst>
      <p:ext uri="{BB962C8B-B14F-4D97-AF65-F5344CB8AC3E}">
        <p14:creationId xmlns:p14="http://schemas.microsoft.com/office/powerpoint/2010/main" val="222460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2541887" y="4838673"/>
            <a:ext cx="6812952" cy="830997"/>
          </a:xfrm>
          <a:prstGeom prst="rect">
            <a:avLst/>
          </a:prstGeom>
          <a:noFill/>
        </p:spPr>
        <p:txBody>
          <a:bodyPr wrap="square" rtlCol="0">
            <a:spAutoFit/>
          </a:bodyPr>
          <a:lstStyle/>
          <a:p>
            <a:pPr algn="ctr"/>
            <a:r>
              <a:rPr lang="fr-CA" sz="3200" b="1" dirty="0">
                <a:solidFill>
                  <a:srgbClr val="2D2E83"/>
                </a:solidFill>
                <a:latin typeface="Calibri" panose="020F0502020204030204"/>
                <a:ea typeface="+mj-ea"/>
                <a:cs typeface="+mj-cs"/>
              </a:rPr>
              <a:t>MERCI!</a:t>
            </a:r>
          </a:p>
          <a:p>
            <a:pPr algn="ctr"/>
            <a:endParaRPr lang="fr-CA" sz="1600" b="1" dirty="0">
              <a:solidFill>
                <a:srgbClr val="2D2E83"/>
              </a:solidFill>
              <a:latin typeface="Calibri" panose="020F0502020204030204"/>
              <a:ea typeface="+mj-ea"/>
              <a:cs typeface="+mj-cs"/>
            </a:endParaRPr>
          </a:p>
        </p:txBody>
      </p:sp>
      <p:sp>
        <p:nvSpPr>
          <p:cNvPr id="2" name="Espace réservé du numéro de diapositive 3">
            <a:extLst>
              <a:ext uri="{FF2B5EF4-FFF2-40B4-BE49-F238E27FC236}">
                <a16:creationId xmlns:a16="http://schemas.microsoft.com/office/drawing/2014/main" id="{CB2ADCA7-5ECC-C6B5-A50E-485C78DC34AD}"/>
              </a:ext>
            </a:extLst>
          </p:cNvPr>
          <p:cNvSpPr>
            <a:spLocks noGrp="1"/>
          </p:cNvSpPr>
          <p:nvPr>
            <p:ph type="sldNum" sz="quarter" idx="4"/>
          </p:nvPr>
        </p:nvSpPr>
        <p:spPr>
          <a:xfrm>
            <a:off x="8610600" y="885501"/>
            <a:ext cx="2743200" cy="365125"/>
          </a:xfrm>
        </p:spPr>
        <p:txBody>
          <a:bodyPr/>
          <a:lstStyle/>
          <a:p>
            <a:fld id="{511EA75C-EC4C-4D33-ACF8-A8544E993E0B}" type="slidenum">
              <a:rPr lang="fr-CA" smtClean="0"/>
              <a:t>11</a:t>
            </a:fld>
            <a:endParaRPr lang="fr-CA" dirty="0"/>
          </a:p>
        </p:txBody>
      </p:sp>
      <p:sp>
        <p:nvSpPr>
          <p:cNvPr id="9" name="ZoneTexte 8">
            <a:extLst>
              <a:ext uri="{FF2B5EF4-FFF2-40B4-BE49-F238E27FC236}">
                <a16:creationId xmlns:a16="http://schemas.microsoft.com/office/drawing/2014/main" id="{93D70B9C-89A9-CF69-865E-C8FC2CD41C5D}"/>
              </a:ext>
            </a:extLst>
          </p:cNvPr>
          <p:cNvSpPr txBox="1"/>
          <p:nvPr/>
        </p:nvSpPr>
        <p:spPr>
          <a:xfrm>
            <a:off x="3858725" y="1955531"/>
            <a:ext cx="5616624" cy="584775"/>
          </a:xfrm>
          <a:prstGeom prst="rect">
            <a:avLst/>
          </a:prstGeom>
          <a:noFill/>
        </p:spPr>
        <p:txBody>
          <a:bodyPr wrap="square" rtlCol="0">
            <a:spAutoFit/>
          </a:bodyPr>
          <a:lstStyle/>
          <a:p>
            <a:r>
              <a:rPr lang="fr-CA" sz="3200" dirty="0">
                <a:solidFill>
                  <a:srgbClr val="2D2E83"/>
                </a:solidFill>
                <a:latin typeface="Calibri"/>
                <a:hlinkClick r:id="rId4"/>
              </a:rPr>
              <a:t>Québec.ca/vente-itinérante</a:t>
            </a:r>
            <a:r>
              <a:rPr lang="fr-CA" sz="3200" dirty="0">
                <a:solidFill>
                  <a:srgbClr val="2D2E83"/>
                </a:solidFill>
                <a:latin typeface="Calibri"/>
                <a:hlinkClick r:id="rId5" action="ppaction://hlinkfile"/>
              </a:rPr>
              <a:t> </a:t>
            </a:r>
            <a:endParaRPr lang="fr-CA" sz="3200" dirty="0"/>
          </a:p>
        </p:txBody>
      </p:sp>
      <p:pic>
        <p:nvPicPr>
          <p:cNvPr id="10" name="Image 9" descr="Une image contenant noir, obscurité&#10;&#10;Description générée automatiquement">
            <a:extLst>
              <a:ext uri="{FF2B5EF4-FFF2-40B4-BE49-F238E27FC236}">
                <a16:creationId xmlns:a16="http://schemas.microsoft.com/office/drawing/2014/main" id="{46EA41C2-3223-33F8-5DBB-624C7429623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00445" y="1861166"/>
            <a:ext cx="1358280" cy="1358280"/>
          </a:xfrm>
          <a:prstGeom prst="rect">
            <a:avLst/>
          </a:prstGeom>
        </p:spPr>
      </p:pic>
      <p:pic>
        <p:nvPicPr>
          <p:cNvPr id="1026" name="Picture 2" descr="Image du code QR">
            <a:extLst>
              <a:ext uri="{FF2B5EF4-FFF2-40B4-BE49-F238E27FC236}">
                <a16:creationId xmlns:a16="http://schemas.microsoft.com/office/drawing/2014/main" id="{1F9C5FBB-EC80-72E0-F65B-89CFFB4A3B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5491" y="2676618"/>
            <a:ext cx="2025743" cy="202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0A5080"/>
                </a:solidFill>
                <a:latin typeface="Arial" panose="020B0604020202020204" pitchFamily="34" charset="0"/>
                <a:cs typeface="Times New Roman" panose="02020603050405020304" pitchFamily="18" charset="0"/>
              </a:rPr>
              <a:t>Qu’est-ce qu’un vendeur itinérant?</a:t>
            </a:r>
          </a:p>
        </p:txBody>
      </p:sp>
      <p:sp>
        <p:nvSpPr>
          <p:cNvPr id="3" name="Espace réservé du contenu 2"/>
          <p:cNvSpPr>
            <a:spLocks noGrp="1"/>
          </p:cNvSpPr>
          <p:nvPr>
            <p:ph idx="1"/>
          </p:nvPr>
        </p:nvSpPr>
        <p:spPr>
          <a:xfrm>
            <a:off x="4156398" y="2018129"/>
            <a:ext cx="7586424" cy="4351338"/>
          </a:xfrm>
        </p:spPr>
        <p:txBody>
          <a:bodyPr>
            <a:normAutofit/>
          </a:bodyPr>
          <a:lstStyle/>
          <a:p>
            <a:pPr marL="0" lvl="0" indent="0">
              <a:lnSpc>
                <a:spcPct val="100000"/>
              </a:lnSpc>
              <a:spcBef>
                <a:spcPts val="0"/>
              </a:spcBef>
              <a:spcAft>
                <a:spcPts val="1200"/>
              </a:spcAft>
              <a:buClr>
                <a:srgbClr val="4DC0DF"/>
              </a:buClr>
              <a:buNone/>
              <a:defRPr/>
            </a:pPr>
            <a:r>
              <a:rPr lang="fr-CA" sz="3200" dirty="0">
                <a:solidFill>
                  <a:srgbClr val="2D2E83"/>
                </a:solidFill>
              </a:rPr>
              <a:t>C’est un commerçant qui fait des ventes</a:t>
            </a:r>
            <a:br>
              <a:rPr lang="fr-CA" sz="3200" dirty="0">
                <a:solidFill>
                  <a:srgbClr val="2D2E83"/>
                </a:solidFill>
              </a:rPr>
            </a:br>
            <a:r>
              <a:rPr lang="fr-CA" sz="3200" dirty="0">
                <a:solidFill>
                  <a:srgbClr val="2D2E83"/>
                </a:solidFill>
              </a:rPr>
              <a:t>ou qui sollicite un consommateur</a:t>
            </a:r>
            <a:br>
              <a:rPr lang="fr-CA" sz="3200" dirty="0">
                <a:solidFill>
                  <a:srgbClr val="2D2E83"/>
                </a:solidFill>
              </a:rPr>
            </a:br>
            <a:r>
              <a:rPr lang="fr-CA" sz="3200" dirty="0">
                <a:solidFill>
                  <a:srgbClr val="2D2E83"/>
                </a:solidFill>
              </a:rPr>
              <a:t>en personne dans le but de faire une vente </a:t>
            </a:r>
            <a:r>
              <a:rPr lang="fr-CA" sz="3200" b="1" dirty="0">
                <a:solidFill>
                  <a:srgbClr val="2D2E83"/>
                </a:solidFill>
              </a:rPr>
              <a:t>ailleurs qu’à l’endroit où son commerce est établi</a:t>
            </a:r>
            <a:r>
              <a:rPr lang="fr-CA" sz="3200" dirty="0">
                <a:solidFill>
                  <a:srgbClr val="2D2E83"/>
                </a:solidFill>
              </a:rPr>
              <a:t>.</a:t>
            </a:r>
          </a:p>
          <a:p>
            <a:pPr marL="0" marR="0" lvl="0" indent="0" algn="l" defTabSz="914400" rtl="0" eaLnBrk="1" fontAlgn="auto" latinLnBrk="0" hangingPunct="1">
              <a:lnSpc>
                <a:spcPct val="100000"/>
              </a:lnSpc>
              <a:spcBef>
                <a:spcPts val="0"/>
              </a:spcBef>
              <a:spcAft>
                <a:spcPts val="0"/>
              </a:spcAft>
              <a:buClr>
                <a:srgbClr val="4DC0DF"/>
              </a:buClr>
              <a:buSzTx/>
              <a:buFontTx/>
              <a:buNone/>
              <a:tabLst/>
              <a:defRPr/>
            </a:pPr>
            <a:r>
              <a:rPr kumimoji="0" lang="fr-CA" sz="2400" b="0" i="0" u="none" strike="noStrike" kern="1200" cap="none" spc="0" normalizeH="0" baseline="0" noProof="0" dirty="0">
                <a:ln>
                  <a:noFill/>
                </a:ln>
                <a:solidFill>
                  <a:srgbClr val="2D2E83"/>
                </a:solidFill>
                <a:effectLst/>
                <a:uLnTx/>
                <a:uFillTx/>
                <a:latin typeface="Calibri"/>
                <a:ea typeface="+mn-ea"/>
                <a:cs typeface="+mn-cs"/>
              </a:rPr>
              <a:t>Exemples : au domicile du consommateur ou dans un kiosque temporaire.</a:t>
            </a:r>
          </a:p>
          <a:p>
            <a:endParaRPr lang="fr-CA" dirty="0"/>
          </a:p>
        </p:txBody>
      </p:sp>
      <p:sp>
        <p:nvSpPr>
          <p:cNvPr id="4" name="Espace réservé du numéro de diapositive 3"/>
          <p:cNvSpPr>
            <a:spLocks noGrp="1"/>
          </p:cNvSpPr>
          <p:nvPr>
            <p:ph type="sldNum" sz="quarter" idx="4"/>
          </p:nvPr>
        </p:nvSpPr>
        <p:spPr/>
        <p:txBody>
          <a:bodyPr/>
          <a:lstStyle/>
          <a:p>
            <a:fld id="{511EA75C-EC4C-4D33-ACF8-A8544E993E0B}" type="slidenum">
              <a:rPr lang="fr-CA" smtClean="0"/>
              <a:t>2</a:t>
            </a:fld>
            <a:endParaRPr lang="fr-CA"/>
          </a:p>
        </p:txBody>
      </p:sp>
      <p:pic>
        <p:nvPicPr>
          <p:cNvPr id="5" name="Image 4">
            <a:extLst>
              <a:ext uri="{FF2B5EF4-FFF2-40B4-BE49-F238E27FC236}">
                <a16:creationId xmlns:a16="http://schemas.microsoft.com/office/drawing/2014/main" id="{F9EEF77A-D03A-842A-684C-2DE9C8D7D6D8}"/>
              </a:ext>
            </a:extLst>
          </p:cNvPr>
          <p:cNvPicPr>
            <a:picLocks noChangeAspect="1"/>
          </p:cNvPicPr>
          <p:nvPr/>
        </p:nvPicPr>
        <p:blipFill>
          <a:blip r:embed="rId3"/>
          <a:stretch>
            <a:fillRect/>
          </a:stretch>
        </p:blipFill>
        <p:spPr>
          <a:xfrm>
            <a:off x="957327" y="1679945"/>
            <a:ext cx="2509184" cy="3902148"/>
          </a:xfrm>
          <a:prstGeom prst="rect">
            <a:avLst/>
          </a:prstGeom>
        </p:spPr>
      </p:pic>
    </p:spTree>
    <p:extLst>
      <p:ext uri="{BB962C8B-B14F-4D97-AF65-F5344CB8AC3E}">
        <p14:creationId xmlns:p14="http://schemas.microsoft.com/office/powerpoint/2010/main" val="41458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CDFA-DC02-6A7A-A120-074C00F5DD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9032F0-B0C9-1998-7A86-EF79B6DD05C6}"/>
              </a:ext>
            </a:extLst>
          </p:cNvPr>
          <p:cNvSpPr>
            <a:spLocks noGrp="1"/>
          </p:cNvSpPr>
          <p:nvPr>
            <p:ph type="title"/>
          </p:nvPr>
        </p:nvSpPr>
        <p:spPr>
          <a:xfrm>
            <a:off x="838200" y="885501"/>
            <a:ext cx="10515600" cy="550607"/>
          </a:xfrm>
        </p:spPr>
        <p:txBody>
          <a:bodyPr>
            <a:noAutofit/>
          </a:bodyPr>
          <a:lstStyle/>
          <a:p>
            <a:pPr lvl="0">
              <a:lnSpc>
                <a:spcPct val="100000"/>
              </a:lnSpc>
              <a:spcBef>
                <a:spcPts val="0"/>
              </a:spcBef>
              <a:defRPr/>
            </a:pPr>
            <a:r>
              <a:rPr lang="fr-CA" dirty="0">
                <a:solidFill>
                  <a:srgbClr val="0A5080"/>
                </a:solidFill>
                <a:latin typeface="Arial" panose="020B0604020202020204" pitchFamily="34" charset="0"/>
                <a:cs typeface="Times New Roman" panose="02020603050405020304" pitchFamily="18" charset="0"/>
              </a:rPr>
              <a:t>Faits fréquemment rapportés</a:t>
            </a:r>
          </a:p>
        </p:txBody>
      </p:sp>
      <p:sp>
        <p:nvSpPr>
          <p:cNvPr id="3" name="Espace réservé du contenu 2">
            <a:extLst>
              <a:ext uri="{FF2B5EF4-FFF2-40B4-BE49-F238E27FC236}">
                <a16:creationId xmlns:a16="http://schemas.microsoft.com/office/drawing/2014/main" id="{C51337F1-F4DE-F647-623E-F36EB6BC5290}"/>
              </a:ext>
            </a:extLst>
          </p:cNvPr>
          <p:cNvSpPr>
            <a:spLocks noGrp="1"/>
          </p:cNvSpPr>
          <p:nvPr>
            <p:ph idx="1"/>
          </p:nvPr>
        </p:nvSpPr>
        <p:spPr>
          <a:xfrm>
            <a:off x="838200" y="1842921"/>
            <a:ext cx="10312730" cy="3939573"/>
          </a:xfrm>
        </p:spPr>
        <p:txBody>
          <a:bodyPr>
            <a:normAutofit/>
          </a:bodyPr>
          <a:lstStyle/>
          <a:p>
            <a:r>
              <a:rPr lang="fr-CA" sz="3200" dirty="0"/>
              <a:t>Vente sous pression</a:t>
            </a:r>
          </a:p>
          <a:p>
            <a:r>
              <a:rPr lang="fr-CA" sz="3200" dirty="0"/>
              <a:t>Produits de piètre qualité, vendus à un prix trop élevé</a:t>
            </a:r>
          </a:p>
          <a:p>
            <a:pPr lvl="0"/>
            <a:r>
              <a:rPr lang="fr-CA" sz="3200" dirty="0"/>
              <a:t>Fausses déclarations ou déclarations mensongères</a:t>
            </a:r>
          </a:p>
          <a:p>
            <a:pPr lvl="0"/>
            <a:r>
              <a:rPr lang="fr-CA" sz="3200" dirty="0"/>
              <a:t>Sentiment d’urgence créé par le représentant</a:t>
            </a:r>
          </a:p>
          <a:p>
            <a:pPr lvl="0"/>
            <a:r>
              <a:rPr lang="fr-CA" sz="3200" dirty="0"/>
              <a:t>Travail effectué rapidement après la transaction</a:t>
            </a:r>
          </a:p>
          <a:p>
            <a:pPr lvl="0"/>
            <a:r>
              <a:rPr lang="fr-CA" sz="3200" dirty="0"/>
              <a:t>Difficulté à annuler le contrat</a:t>
            </a:r>
            <a:endParaRPr lang="fr-CA" dirty="0"/>
          </a:p>
        </p:txBody>
      </p:sp>
      <p:sp>
        <p:nvSpPr>
          <p:cNvPr id="4" name="Espace réservé du numéro de diapositive 3">
            <a:extLst>
              <a:ext uri="{FF2B5EF4-FFF2-40B4-BE49-F238E27FC236}">
                <a16:creationId xmlns:a16="http://schemas.microsoft.com/office/drawing/2014/main" id="{943057BD-B282-A9B0-6FFF-60820EB8A2E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EA75C-EC4C-4D33-ACF8-A8544E993E0B}" type="slidenum">
              <a:rPr kumimoji="0" lang="fr-CA" sz="1200" b="0" i="0" u="none" strike="noStrike" kern="1200" cap="none" spc="0" normalizeH="0" baseline="0" noProof="0" smtClean="0">
                <a:ln>
                  <a:noFill/>
                </a:ln>
                <a:solidFill>
                  <a:srgbClr val="2D2E83">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a:ln>
                <a:noFill/>
              </a:ln>
              <a:solidFill>
                <a:srgbClr val="2D2E83">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12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ECBF-9047-BFE8-0AA5-4F22ECF1727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590D132-F02C-8AD5-0435-8B930ED79D2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EA75C-EC4C-4D33-ACF8-A8544E993E0B}" type="slidenum">
              <a:rPr kumimoji="0" lang="fr-CA" sz="1200" b="0" i="0" u="none" strike="noStrike" kern="1200" cap="none" spc="0" normalizeH="0" baseline="0" noProof="0" smtClean="0">
                <a:ln>
                  <a:noFill/>
                </a:ln>
                <a:solidFill>
                  <a:srgbClr val="2D2E83">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dirty="0">
              <a:ln>
                <a:noFill/>
              </a:ln>
              <a:solidFill>
                <a:srgbClr val="2D2E83">
                  <a:tint val="75000"/>
                </a:srgbClr>
              </a:solidFill>
              <a:effectLst/>
              <a:uLnTx/>
              <a:uFillTx/>
              <a:latin typeface="Calibri" panose="020F0502020204030204"/>
              <a:ea typeface="+mn-ea"/>
              <a:cs typeface="+mn-cs"/>
            </a:endParaRPr>
          </a:p>
        </p:txBody>
      </p:sp>
      <p:pic>
        <p:nvPicPr>
          <p:cNvPr id="5" name="toctoctoc_audio">
            <a:hlinkClick r:id="" action="ppaction://media"/>
            <a:extLst>
              <a:ext uri="{FF2B5EF4-FFF2-40B4-BE49-F238E27FC236}">
                <a16:creationId xmlns:a16="http://schemas.microsoft.com/office/drawing/2014/main" id="{B848517C-036C-C9FA-C02D-44E859CD1D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302252"/>
            <a:ext cx="487363" cy="487363"/>
          </a:xfrm>
          <a:prstGeom prst="rect">
            <a:avLst/>
          </a:prstGeom>
        </p:spPr>
      </p:pic>
      <p:sp>
        <p:nvSpPr>
          <p:cNvPr id="6" name="ZoneTexte 5">
            <a:extLst>
              <a:ext uri="{FF2B5EF4-FFF2-40B4-BE49-F238E27FC236}">
                <a16:creationId xmlns:a16="http://schemas.microsoft.com/office/drawing/2014/main" id="{9F814552-A339-23EB-6897-732ABCB1507E}"/>
              </a:ext>
            </a:extLst>
          </p:cNvPr>
          <p:cNvSpPr txBox="1"/>
          <p:nvPr/>
        </p:nvSpPr>
        <p:spPr>
          <a:xfrm>
            <a:off x="1018642" y="1158781"/>
            <a:ext cx="1015312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900"/>
              </a:spcAft>
              <a:buClr>
                <a:srgbClr val="0A5080"/>
              </a:buClr>
              <a:buSzPts val="3600"/>
              <a:buFontTx/>
              <a:buNone/>
              <a:tabLst>
                <a:tab pos="228600" algn="l"/>
                <a:tab pos="449580" algn="l"/>
              </a:tabLst>
              <a:defRPr/>
            </a:pPr>
            <a:r>
              <a:rPr lang="fr-CA" sz="3200" b="1" dirty="0">
                <a:solidFill>
                  <a:srgbClr val="2D2E83"/>
                </a:solidFill>
                <a:latin typeface="Calibri" panose="020F0502020204030204"/>
                <a:ea typeface="+mj-ea"/>
                <a:cs typeface="+mj-cs"/>
              </a:rPr>
              <a:t>Écoutez bien cet appel d’une consommatrice qui communique avec l’Office de la protection du consommateur. </a:t>
            </a:r>
          </a:p>
        </p:txBody>
      </p:sp>
      <p:sp>
        <p:nvSpPr>
          <p:cNvPr id="7" name="ZoneTexte 6">
            <a:extLst>
              <a:ext uri="{FF2B5EF4-FFF2-40B4-BE49-F238E27FC236}">
                <a16:creationId xmlns:a16="http://schemas.microsoft.com/office/drawing/2014/main" id="{F935B708-CDB3-A171-A86D-E00D95DD009A}"/>
              </a:ext>
            </a:extLst>
          </p:cNvPr>
          <p:cNvSpPr txBox="1"/>
          <p:nvPr/>
        </p:nvSpPr>
        <p:spPr>
          <a:xfrm>
            <a:off x="1262324" y="4499061"/>
            <a:ext cx="1015312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900"/>
              </a:spcAft>
              <a:buClr>
                <a:srgbClr val="0A5080"/>
              </a:buClr>
              <a:buSzPts val="3600"/>
              <a:buFontTx/>
              <a:buNone/>
              <a:tabLst>
                <a:tab pos="228600" algn="l"/>
                <a:tab pos="449580" algn="l"/>
              </a:tabLst>
              <a:defRPr/>
            </a:pPr>
            <a:r>
              <a:rPr kumimoji="0" lang="fr-CA" sz="3200" b="1" i="0" u="none" strike="noStrike" kern="1200" cap="none" spc="0" normalizeH="0" baseline="0" noProof="0" dirty="0">
                <a:ln>
                  <a:noFill/>
                </a:ln>
                <a:solidFill>
                  <a:srgbClr val="2D2E83"/>
                </a:solidFill>
                <a:effectLst/>
                <a:uLnTx/>
                <a:uFillTx/>
                <a:latin typeface="Calibri" panose="020F0502020204030204"/>
                <a:ea typeface="+mj-ea"/>
                <a:cs typeface="+mj-cs"/>
              </a:rPr>
              <a:t>Quels indices démontrent que la consommatrice ne récupérera probablement jamais son argent?</a:t>
            </a:r>
            <a:endParaRPr kumimoji="0" lang="fr-CA" sz="2800" b="1" i="0" u="none" strike="noStrike" kern="1200" cap="none" spc="0" normalizeH="0" baseline="0" noProof="0" dirty="0">
              <a:ln>
                <a:noFill/>
              </a:ln>
              <a:solidFill>
                <a:srgbClr val="0A508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67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3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9EDA0-53E2-EA62-3202-4DDDEDF7EA6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920B0F-F5A6-CE98-5019-028583E985A9}"/>
              </a:ext>
            </a:extLst>
          </p:cNvPr>
          <p:cNvSpPr>
            <a:spLocks noGrp="1"/>
          </p:cNvSpPr>
          <p:nvPr>
            <p:ph idx="1"/>
          </p:nvPr>
        </p:nvSpPr>
        <p:spPr>
          <a:xfrm>
            <a:off x="575733" y="390885"/>
            <a:ext cx="11190443" cy="5581613"/>
          </a:xfrm>
        </p:spPr>
        <p:txBody>
          <a:bodyPr>
            <a:normAutofit fontScale="25000" lnSpcReduction="20000"/>
          </a:bodyPr>
          <a:lstStyle/>
          <a:p>
            <a:pPr marL="0" lvl="0" indent="0">
              <a:lnSpc>
                <a:spcPts val="1900"/>
              </a:lnSpc>
              <a:spcBef>
                <a:spcPts val="0"/>
              </a:spcBef>
              <a:spcAft>
                <a:spcPts val="1900"/>
              </a:spcAft>
              <a:buClr>
                <a:srgbClr val="0A5080"/>
              </a:buClr>
              <a:buSzPts val="3600"/>
              <a:buNone/>
              <a:tabLst>
                <a:tab pos="228600" algn="l"/>
                <a:tab pos="449580" algn="l"/>
              </a:tabLst>
              <a:defRPr/>
            </a:pPr>
            <a:r>
              <a:rPr lang="fr-CA" sz="11200" b="1" dirty="0">
                <a:solidFill>
                  <a:srgbClr val="0A5080"/>
                </a:solidFill>
                <a:latin typeface="Arial" panose="020B0604020202020204" pitchFamily="34" charset="0"/>
                <a:ea typeface="Times New Roman" panose="02020603050405020304" pitchFamily="18" charset="0"/>
                <a:cs typeface="Times New Roman" panose="02020603050405020304" pitchFamily="18" charset="0"/>
              </a:rPr>
              <a:t>Transcription de l’appel</a:t>
            </a:r>
          </a:p>
          <a:p>
            <a:pPr marL="0" lvl="0" indent="0">
              <a:lnSpc>
                <a:spcPts val="1900"/>
              </a:lnSpc>
              <a:spcBef>
                <a:spcPts val="0"/>
              </a:spcBef>
              <a:spcAft>
                <a:spcPts val="800"/>
              </a:spcAft>
              <a:buClr>
                <a:srgbClr val="0A5080"/>
              </a:buClr>
              <a:buSzPts val="3600"/>
              <a:buNone/>
              <a:tabLst>
                <a:tab pos="228600" algn="l"/>
                <a:tab pos="449580" algn="l"/>
              </a:tabLst>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Office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Office de la protection du consommateur, bonjour! Comment puis-je vous aider?</a:t>
            </a:r>
          </a:p>
          <a:p>
            <a:pPr marL="0" lvl="0" indent="0">
              <a:lnSpc>
                <a:spcPts val="1900"/>
              </a:lnSpc>
              <a:spcBef>
                <a:spcPts val="0"/>
              </a:spcBef>
              <a:spcAft>
                <a:spcPts val="800"/>
              </a:spcAft>
              <a:buClr>
                <a:srgbClr val="0A5080"/>
              </a:buClr>
              <a:buSzPts val="3600"/>
              <a:buNone/>
              <a:tabLst>
                <a:tab pos="228600" algn="l"/>
                <a:tab pos="449580" algn="l"/>
              </a:tabLst>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Consommatrice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Oui, bonjour, j’ai fait refaire mon entrée d’auto en asphalte dernièrement, puis là je pense que je me suis fait avoir. Il y a un monsieur qui passait par les portes, puis il m’a fait un bon prix parce qu’il était dans notre quartier pour refaire l’entrée d’une maison dans notre rue. Puis, comme il ne voulait pas perdre le reste d’asphalte qu’il y avait dans son camion, ben, il nous l’a offert là, aux voisins qui étaient autour pis qui pouvaient être intéressés.</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Office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Qu’est-ce qui vous fait penser que vous vous êtes fait avoir, Madame?</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Consommatrice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C’est que le travail est mal fait. L’asphalte a déjà commencé à craquer, puis les pissenlits ont commencé à pousser. C’est vraiment pas beau! </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Office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Avez-vous pris en note le nom du commerçant? </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Consommatrice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Non, je l’ai pas pris en note. Il me semble qu’il s’appelait Alain Tremblay. Là j’essaie d’appeler au numéro de cellulaire qu’il y avait sur son camion, puis ça répond jamais. Ça sonne mais il n’y a pas de réponse.</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Office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Aviez-vous un contrat, une entente, une adresse?</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Consommatrice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Non, j’ai pas de contrat. Ce qu’il m’a dit, il dit : « Moi, j’ai pas de contrat. Quand je donne la main, quand je fais une poignée de main, c’est ça mon contrat. »</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Office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Avez-vous déjà payé pour les travaux?</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Consommatrice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Oui, j’ai payé comptant. Le prix était trop bon. Il m’a dit qu’à ce prix-là, fallait que je le paie comptant. C’était vraiment seulement pour vider son camion. Dans le fond, c’était comme une faveur qu’il me faisait. S’il était revenu le lendemain pour une entrée comme la mienne, ça m’aurait coûté le double du prix.</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Office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C’est pour ça que vous avez décidé de faire affaire avec lui?</a:t>
            </a:r>
          </a:p>
          <a:p>
            <a:pPr marL="0" lvl="0" indent="0">
              <a:lnSpc>
                <a:spcPct val="107000"/>
              </a:lnSpc>
              <a:spcBef>
                <a:spcPts val="0"/>
              </a:spcBef>
              <a:spcAft>
                <a:spcPts val="800"/>
              </a:spcAft>
              <a:buClrTx/>
              <a:buNone/>
              <a:defRPr/>
            </a:pPr>
            <a:r>
              <a:rPr lang="fr-CA" sz="5200" b="1" dirty="0">
                <a:solidFill>
                  <a:prstClr val="black"/>
                </a:solidFill>
                <a:latin typeface="Arial" panose="020B0604020202020204" pitchFamily="34" charset="0"/>
                <a:ea typeface="Calibri" panose="020F0502020204030204" pitchFamily="34" charset="0"/>
                <a:cs typeface="Arial" panose="020B0604020202020204" pitchFamily="34" charset="0"/>
              </a:rPr>
              <a:t>Consommatrice</a:t>
            </a:r>
            <a:r>
              <a:rPr lang="fr-CA" sz="5200" dirty="0">
                <a:solidFill>
                  <a:prstClr val="black"/>
                </a:solidFill>
                <a:latin typeface="Arial" panose="020B0604020202020204" pitchFamily="34" charset="0"/>
                <a:ea typeface="Calibri" panose="020F0502020204030204" pitchFamily="34" charset="0"/>
                <a:cs typeface="Arial" panose="020B0604020202020204" pitchFamily="34" charset="0"/>
              </a:rPr>
              <a:t> : Ben oui…</a:t>
            </a:r>
          </a:p>
          <a:p>
            <a:endParaRPr lang="fr-FR" dirty="0"/>
          </a:p>
        </p:txBody>
      </p:sp>
      <p:sp>
        <p:nvSpPr>
          <p:cNvPr id="4" name="Espace réservé du numéro de diapositive 3">
            <a:extLst>
              <a:ext uri="{FF2B5EF4-FFF2-40B4-BE49-F238E27FC236}">
                <a16:creationId xmlns:a16="http://schemas.microsoft.com/office/drawing/2014/main" id="{477F41B2-B5DE-D23B-7697-405CC043212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EA75C-EC4C-4D33-ACF8-A8544E993E0B}" type="slidenum">
              <a:rPr kumimoji="0" lang="fr-CA" sz="1200" b="0" i="0" u="none" strike="noStrike" kern="1200" cap="none" spc="0" normalizeH="0" baseline="0" noProof="0" smtClean="0">
                <a:ln>
                  <a:noFill/>
                </a:ln>
                <a:solidFill>
                  <a:srgbClr val="2D2E83">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dirty="0">
              <a:ln>
                <a:noFill/>
              </a:ln>
              <a:solidFill>
                <a:srgbClr val="2D2E83">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75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660137" y="712160"/>
            <a:ext cx="92170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600" b="1" dirty="0">
                <a:solidFill>
                  <a:srgbClr val="0A5080"/>
                </a:solidFill>
                <a:latin typeface="Arial" panose="020B0604020202020204" pitchFamily="34" charset="0"/>
                <a:cs typeface="Arial" panose="020B0604020202020204" pitchFamily="34" charset="0"/>
              </a:rPr>
              <a:t>Sollicitation</a:t>
            </a:r>
            <a:r>
              <a:rPr kumimoji="0" lang="fr-CA" sz="3600" b="1" i="0" u="none" strike="noStrike" kern="1200" cap="none" spc="0" normalizeH="0" baseline="0" noProof="0" dirty="0">
                <a:ln>
                  <a:noFill/>
                </a:ln>
                <a:solidFill>
                  <a:srgbClr val="2D2E83"/>
                </a:solidFill>
                <a:effectLst/>
                <a:uLnTx/>
                <a:uFillTx/>
                <a:latin typeface="Arial" panose="020B0604020202020204" pitchFamily="34" charset="0"/>
                <a:cs typeface="Arial" panose="020B0604020202020204" pitchFamily="34" charset="0"/>
              </a:rPr>
              <a:t> </a:t>
            </a:r>
            <a:r>
              <a:rPr lang="fr-CA" sz="3600" b="1" dirty="0">
                <a:solidFill>
                  <a:srgbClr val="0A5080"/>
                </a:solidFill>
                <a:latin typeface="Arial" panose="020B0604020202020204" pitchFamily="34" charset="0"/>
                <a:cs typeface="Arial" panose="020B0604020202020204" pitchFamily="34" charset="0"/>
              </a:rPr>
              <a:t>interdite</a:t>
            </a:r>
          </a:p>
        </p:txBody>
      </p:sp>
      <p:sp>
        <p:nvSpPr>
          <p:cNvPr id="12" name="ZoneTexte 11"/>
          <p:cNvSpPr txBox="1"/>
          <p:nvPr>
            <p:custDataLst>
              <p:tags r:id="rId2"/>
            </p:custDataLst>
          </p:nvPr>
        </p:nvSpPr>
        <p:spPr>
          <a:xfrm>
            <a:off x="660137" y="1673357"/>
            <a:ext cx="11060808" cy="3539430"/>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r>
              <a:rPr kumimoji="0" lang="fr-CA" sz="3200" b="1" i="0" u="none" strike="noStrike" kern="1200" cap="none" spc="0" normalizeH="0" baseline="0" noProof="0" dirty="0">
                <a:ln>
                  <a:noFill/>
                </a:ln>
                <a:solidFill>
                  <a:srgbClr val="2D2E83"/>
                </a:solidFill>
                <a:effectLst/>
                <a:uLnTx/>
                <a:uFillTx/>
                <a:latin typeface="Calibri"/>
                <a:ea typeface="+mn-ea"/>
                <a:cs typeface="+mn-cs"/>
              </a:rPr>
              <a:t>Refusez toute sollicitation </a:t>
            </a:r>
            <a:r>
              <a:rPr kumimoji="0" lang="fr-CA" sz="3200" b="0" i="0" u="none" strike="noStrike" kern="1200" cap="none" spc="0" normalizeH="0" baseline="0" noProof="0" dirty="0">
                <a:ln>
                  <a:noFill/>
                </a:ln>
                <a:solidFill>
                  <a:srgbClr val="2D2E83"/>
                </a:solidFill>
                <a:effectLst/>
                <a:uLnTx/>
                <a:uFillTx/>
                <a:latin typeface="Calibri"/>
                <a:ea typeface="+mn-ea"/>
                <a:cs typeface="+mn-cs"/>
              </a:rPr>
              <a:t>concernant ces biens et services :</a:t>
            </a:r>
          </a:p>
          <a:p>
            <a:pPr marL="914400" lvl="1" indent="-457200">
              <a:spcAft>
                <a:spcPts val="1200"/>
              </a:spcAft>
              <a:buClr>
                <a:srgbClr val="4DC0DF"/>
              </a:buClr>
              <a:buFont typeface="Arial" panose="020B0604020202020204" pitchFamily="34" charset="0"/>
              <a:buChar char="•"/>
              <a:defRPr/>
            </a:pPr>
            <a:r>
              <a:rPr lang="fr-CA" sz="3200" b="1" dirty="0"/>
              <a:t>Appareil de chauffage </a:t>
            </a:r>
            <a:r>
              <a:rPr lang="fr-CA" sz="3200" dirty="0"/>
              <a:t>ou de </a:t>
            </a:r>
            <a:r>
              <a:rPr lang="fr-CA" sz="3200" b="1" dirty="0"/>
              <a:t>climatisation</a:t>
            </a:r>
            <a:br>
              <a:rPr lang="fr-CA" sz="3200" dirty="0"/>
            </a:br>
            <a:r>
              <a:rPr lang="fr-CA" sz="3200" dirty="0"/>
              <a:t>(ex. : thermopompe)</a:t>
            </a:r>
          </a:p>
          <a:p>
            <a:pPr marL="914400" lvl="1" indent="-457200">
              <a:spcAft>
                <a:spcPts val="1200"/>
              </a:spcAft>
              <a:buClr>
                <a:srgbClr val="4DC0DF"/>
              </a:buClr>
              <a:buFont typeface="Arial" panose="020B0604020202020204" pitchFamily="34" charset="0"/>
              <a:buChar char="•"/>
              <a:defRPr/>
            </a:pPr>
            <a:r>
              <a:rPr lang="fr-CA" sz="3200" b="1" dirty="0"/>
              <a:t>Décontamination</a:t>
            </a:r>
            <a:r>
              <a:rPr lang="fr-CA" sz="3200" dirty="0"/>
              <a:t> ou </a:t>
            </a:r>
            <a:r>
              <a:rPr lang="fr-CA" sz="3200" b="1" dirty="0"/>
              <a:t>isolation</a:t>
            </a:r>
          </a:p>
          <a:p>
            <a:pPr marL="914400" lvl="1" indent="-457200">
              <a:spcAft>
                <a:spcPts val="1200"/>
              </a:spcAft>
              <a:buClr>
                <a:srgbClr val="4DC0DF"/>
              </a:buClr>
              <a:buFont typeface="Arial" panose="020B0604020202020204" pitchFamily="34" charset="0"/>
              <a:buChar char="•"/>
              <a:defRPr/>
            </a:pPr>
            <a:r>
              <a:rPr lang="fr-CA" sz="3200" b="1" dirty="0">
                <a:solidFill>
                  <a:srgbClr val="2D2E83"/>
                </a:solidFill>
              </a:rPr>
              <a:t>Financement</a:t>
            </a:r>
            <a:r>
              <a:rPr lang="fr-CA" sz="3200" dirty="0">
                <a:solidFill>
                  <a:srgbClr val="2D2E83"/>
                </a:solidFill>
              </a:rPr>
              <a:t> ou </a:t>
            </a:r>
            <a:r>
              <a:rPr lang="fr-CA" sz="3200" b="1" dirty="0">
                <a:solidFill>
                  <a:srgbClr val="2D2E83"/>
                </a:solidFill>
              </a:rPr>
              <a:t>location à long terme</a:t>
            </a:r>
          </a:p>
          <a:p>
            <a:pPr marL="363538" marR="0" lvl="0" indent="-363538" algn="l" defTabSz="4572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endParaRPr kumimoji="0" lang="fr-CA" sz="2400" b="0" i="0" u="none" strike="noStrike" kern="1200" cap="none" spc="0" normalizeH="0" baseline="0" noProof="0" dirty="0">
              <a:ln>
                <a:noFill/>
              </a:ln>
              <a:solidFill>
                <a:srgbClr val="2D2E83"/>
              </a:solidFill>
              <a:effectLst/>
              <a:uLnTx/>
              <a:uFillTx/>
              <a:latin typeface="Calibri" panose="020F0502020204030204"/>
              <a:ea typeface="+mn-ea"/>
              <a:cs typeface="+mn-cs"/>
            </a:endParaRPr>
          </a:p>
        </p:txBody>
      </p:sp>
      <p:sp>
        <p:nvSpPr>
          <p:cNvPr id="2" name="Espace réservé du numéro de diapositive 6">
            <a:extLst>
              <a:ext uri="{FF2B5EF4-FFF2-40B4-BE49-F238E27FC236}">
                <a16:creationId xmlns:a16="http://schemas.microsoft.com/office/drawing/2014/main" id="{AD4F9426-3EAB-282D-A806-AA2A15E939CA}"/>
              </a:ext>
            </a:extLst>
          </p:cNvPr>
          <p:cNvSpPr>
            <a:spLocks noGrp="1"/>
          </p:cNvSpPr>
          <p:nvPr>
            <p:ph type="sldNum" sz="quarter" idx="4"/>
          </p:nvPr>
        </p:nvSpPr>
        <p:spPr>
          <a:xfrm>
            <a:off x="8610600" y="88550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EA75C-EC4C-4D33-ACF8-A8544E993E0B}" type="slidenum">
              <a:rPr kumimoji="0" lang="fr-CA" sz="1200" b="0" i="0" u="none" strike="noStrike" kern="1200" cap="none" spc="0" normalizeH="0" baseline="0" noProof="0" smtClean="0">
                <a:ln>
                  <a:noFill/>
                </a:ln>
                <a:solidFill>
                  <a:srgbClr val="2D2E83">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dirty="0">
              <a:ln>
                <a:noFill/>
              </a:ln>
              <a:solidFill>
                <a:srgbClr val="2D2E83">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09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4627E-84ED-D8B8-A8D3-3D72743EE846}"/>
              </a:ext>
            </a:extLst>
          </p:cNvPr>
          <p:cNvSpPr>
            <a:spLocks noGrp="1"/>
          </p:cNvSpPr>
          <p:nvPr>
            <p:ph type="title"/>
          </p:nvPr>
        </p:nvSpPr>
        <p:spPr>
          <a:xfrm>
            <a:off x="838200" y="574018"/>
            <a:ext cx="10515600" cy="550607"/>
          </a:xfrm>
        </p:spPr>
        <p:txBody>
          <a:bodyPr>
            <a:noAutofit/>
          </a:bodyPr>
          <a:lstStyle/>
          <a:p>
            <a:r>
              <a:rPr lang="fr-CA" dirty="0">
                <a:solidFill>
                  <a:srgbClr val="0A5080"/>
                </a:solidFill>
                <a:latin typeface="Arial" panose="020B0604020202020204" pitchFamily="34" charset="0"/>
                <a:ea typeface="+mn-ea"/>
                <a:cs typeface="Times New Roman" panose="02020603050405020304" pitchFamily="18" charset="0"/>
              </a:rPr>
              <a:t>Méfiez-vous si le vendeur…</a:t>
            </a:r>
          </a:p>
        </p:txBody>
      </p:sp>
      <p:sp>
        <p:nvSpPr>
          <p:cNvPr id="3" name="Espace réservé du contenu 2">
            <a:extLst>
              <a:ext uri="{FF2B5EF4-FFF2-40B4-BE49-F238E27FC236}">
                <a16:creationId xmlns:a16="http://schemas.microsoft.com/office/drawing/2014/main" id="{D3F36358-8A44-F24D-3372-CB9EF0EBCCF1}"/>
              </a:ext>
            </a:extLst>
          </p:cNvPr>
          <p:cNvSpPr>
            <a:spLocks noGrp="1"/>
          </p:cNvSpPr>
          <p:nvPr>
            <p:ph idx="1"/>
          </p:nvPr>
        </p:nvSpPr>
        <p:spPr>
          <a:xfrm>
            <a:off x="838200" y="1526249"/>
            <a:ext cx="10515600" cy="4351338"/>
          </a:xfrm>
        </p:spPr>
        <p:txBody>
          <a:bodyPr>
            <a:normAutofit/>
          </a:bodyPr>
          <a:lstStyle/>
          <a:p>
            <a:r>
              <a:rPr lang="fr-CA" dirty="0"/>
              <a:t>prétend être </a:t>
            </a:r>
            <a:r>
              <a:rPr lang="fr-CA" b="1" dirty="0"/>
              <a:t>mandaté par un organisme public </a:t>
            </a:r>
            <a:r>
              <a:rPr lang="fr-CA" dirty="0"/>
              <a:t>ou vous fait miroiter des </a:t>
            </a:r>
            <a:r>
              <a:rPr lang="fr-CA" b="1" dirty="0"/>
              <a:t>subventions</a:t>
            </a:r>
            <a:r>
              <a:rPr lang="fr-CA" dirty="0"/>
              <a:t>, par exemple pour l’achat de panneaux solaires. </a:t>
            </a:r>
          </a:p>
          <a:p>
            <a:pPr marL="0" indent="0">
              <a:buNone/>
            </a:pPr>
            <a:endParaRPr lang="fr-CA" dirty="0"/>
          </a:p>
          <a:p>
            <a:pPr lvl="1">
              <a:buFont typeface="Wingdings" panose="05000000000000000000" pitchFamily="2" charset="2"/>
              <a:buChar char="ü"/>
            </a:pPr>
            <a:r>
              <a:rPr lang="fr-CA" dirty="0"/>
              <a:t>C’est à vous de vérifier si vous êtes admissible à </a:t>
            </a:r>
            <a:r>
              <a:rPr lang="fr-CA"/>
              <a:t>des subventions;</a:t>
            </a:r>
            <a:endParaRPr lang="fr-CA" dirty="0"/>
          </a:p>
          <a:p>
            <a:pPr marL="457200" lvl="1" indent="0">
              <a:buNone/>
            </a:pPr>
            <a:endParaRPr lang="fr-CA" dirty="0"/>
          </a:p>
          <a:p>
            <a:r>
              <a:rPr lang="fr-CA" dirty="0"/>
              <a:t>vous </a:t>
            </a:r>
            <a:r>
              <a:rPr lang="fr-CA" b="1" dirty="0"/>
              <a:t>fait craindre </a:t>
            </a:r>
            <a:r>
              <a:rPr lang="fr-CA" dirty="0"/>
              <a:t>pour votre </a:t>
            </a:r>
            <a:r>
              <a:rPr lang="fr-CA" b="1" dirty="0"/>
              <a:t>santé</a:t>
            </a:r>
            <a:r>
              <a:rPr lang="fr-CA" dirty="0"/>
              <a:t> ou votre </a:t>
            </a:r>
            <a:r>
              <a:rPr lang="fr-CA" b="1" dirty="0"/>
              <a:t>sécurité</a:t>
            </a:r>
            <a:r>
              <a:rPr lang="fr-CA" dirty="0"/>
              <a:t> (ex.: il met en doute la solidité de votre maison ou la qualité de l’eau ou de l’air).</a:t>
            </a:r>
          </a:p>
          <a:p>
            <a:pPr marL="457200" lvl="1" indent="0">
              <a:buNone/>
            </a:pPr>
            <a:endParaRPr lang="fr-CA" dirty="0"/>
          </a:p>
          <a:p>
            <a:pPr lvl="1">
              <a:buFont typeface="Wingdings" panose="05000000000000000000" pitchFamily="2" charset="2"/>
              <a:buChar char="ü"/>
            </a:pPr>
            <a:r>
              <a:rPr lang="fr-CA" dirty="0"/>
              <a:t>Vous devriez obtenir une contre-expertise ou trouver vous-même un commerçant de confiance.</a:t>
            </a:r>
          </a:p>
        </p:txBody>
      </p:sp>
      <p:sp>
        <p:nvSpPr>
          <p:cNvPr id="4" name="Espace réservé du numéro de diapositive 3">
            <a:extLst>
              <a:ext uri="{FF2B5EF4-FFF2-40B4-BE49-F238E27FC236}">
                <a16:creationId xmlns:a16="http://schemas.microsoft.com/office/drawing/2014/main" id="{5FA98DAC-54FF-DF14-BFC2-23C4561359FE}"/>
              </a:ext>
            </a:extLst>
          </p:cNvPr>
          <p:cNvSpPr>
            <a:spLocks noGrp="1"/>
          </p:cNvSpPr>
          <p:nvPr>
            <p:ph type="sldNum" sz="quarter" idx="4"/>
          </p:nvPr>
        </p:nvSpPr>
        <p:spPr/>
        <p:txBody>
          <a:bodyPr/>
          <a:lstStyle/>
          <a:p>
            <a:fld id="{511EA75C-EC4C-4D33-ACF8-A8544E993E0B}" type="slidenum">
              <a:rPr lang="fr-CA" smtClean="0"/>
              <a:t>7</a:t>
            </a:fld>
            <a:endParaRPr lang="fr-CA"/>
          </a:p>
        </p:txBody>
      </p:sp>
    </p:spTree>
    <p:extLst>
      <p:ext uri="{BB962C8B-B14F-4D97-AF65-F5344CB8AC3E}">
        <p14:creationId xmlns:p14="http://schemas.microsoft.com/office/powerpoint/2010/main" val="195966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F003-4318-FDBB-26FF-445BCFC5BD58}"/>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5D2FAC03-444F-49FA-9CC6-7F4F2B899EED}"/>
              </a:ext>
            </a:extLst>
          </p:cNvPr>
          <p:cNvSpPr txBox="1"/>
          <p:nvPr>
            <p:custDataLst>
              <p:tags r:id="rId1"/>
            </p:custDataLst>
          </p:nvPr>
        </p:nvSpPr>
        <p:spPr>
          <a:xfrm>
            <a:off x="681403" y="637727"/>
            <a:ext cx="9217024"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fr-CA" sz="3600" b="1" dirty="0">
                <a:solidFill>
                  <a:srgbClr val="0A5080"/>
                </a:solidFill>
                <a:latin typeface="Arial" panose="020B0604020202020204" pitchFamily="34" charset="0"/>
                <a:cs typeface="Times New Roman" panose="02020603050405020304" pitchFamily="18" charset="0"/>
              </a:rPr>
              <a:t>Droit</a:t>
            </a:r>
            <a:r>
              <a:rPr lang="fr-CA" sz="3600" b="1" dirty="0">
                <a:solidFill>
                  <a:srgbClr val="143465"/>
                </a:solidFill>
                <a:latin typeface="Glober"/>
              </a:rPr>
              <a:t> </a:t>
            </a:r>
            <a:r>
              <a:rPr lang="fr-CA" sz="3600" b="1" dirty="0">
                <a:solidFill>
                  <a:srgbClr val="0A5080"/>
                </a:solidFill>
                <a:latin typeface="Arial" panose="020B0604020202020204" pitchFamily="34" charset="0"/>
                <a:cs typeface="Times New Roman" panose="02020603050405020304" pitchFamily="18" charset="0"/>
              </a:rPr>
              <a:t>d’annulation</a:t>
            </a:r>
          </a:p>
        </p:txBody>
      </p:sp>
      <p:sp>
        <p:nvSpPr>
          <p:cNvPr id="12" name="ZoneTexte 11">
            <a:extLst>
              <a:ext uri="{FF2B5EF4-FFF2-40B4-BE49-F238E27FC236}">
                <a16:creationId xmlns:a16="http://schemas.microsoft.com/office/drawing/2014/main" id="{445DD826-1389-C519-D312-2506C91CB006}"/>
              </a:ext>
            </a:extLst>
          </p:cNvPr>
          <p:cNvSpPr txBox="1"/>
          <p:nvPr>
            <p:custDataLst>
              <p:tags r:id="rId2"/>
            </p:custDataLst>
          </p:nvPr>
        </p:nvSpPr>
        <p:spPr>
          <a:xfrm>
            <a:off x="681403" y="1470280"/>
            <a:ext cx="10955151" cy="5262979"/>
          </a:xfrm>
          <a:prstGeom prst="rect">
            <a:avLst/>
          </a:prstGeom>
        </p:spPr>
        <p:txBody>
          <a:bodyPr wrap="square" rtlCol="0">
            <a:spAutoFit/>
          </a:bodyPr>
          <a:lstStyle/>
          <a:p>
            <a:pPr marL="457200" indent="-457200" defTabSz="914400">
              <a:spcAft>
                <a:spcPts val="1200"/>
              </a:spcAft>
              <a:buClr>
                <a:srgbClr val="4DC0DF"/>
              </a:buClr>
              <a:buFont typeface="Arial" panose="020B0604020202020204" pitchFamily="34" charset="0"/>
              <a:buChar char="•"/>
              <a:defRPr/>
            </a:pPr>
            <a:r>
              <a:rPr lang="fr-CA" sz="2800" dirty="0">
                <a:solidFill>
                  <a:srgbClr val="2D2E83"/>
                </a:solidFill>
              </a:rPr>
              <a:t>Vous avez le droit d’annuler </a:t>
            </a:r>
            <a:r>
              <a:rPr lang="fr-CA" sz="2800" b="1" dirty="0">
                <a:solidFill>
                  <a:srgbClr val="2D2E83"/>
                </a:solidFill>
              </a:rPr>
              <a:t>sans frais ni pénalité</a:t>
            </a:r>
            <a:r>
              <a:rPr lang="fr-CA" sz="2800" dirty="0">
                <a:solidFill>
                  <a:srgbClr val="2D2E83"/>
                </a:solidFill>
              </a:rPr>
              <a:t> un contrat conclu avec un vendeur itinérant pendant les </a:t>
            </a:r>
            <a:r>
              <a:rPr lang="fr-CA" sz="2800" b="1" dirty="0">
                <a:solidFill>
                  <a:srgbClr val="2D2E83"/>
                </a:solidFill>
              </a:rPr>
              <a:t>10 jours </a:t>
            </a:r>
            <a:r>
              <a:rPr lang="fr-CA" sz="2800" dirty="0">
                <a:solidFill>
                  <a:srgbClr val="2D2E83"/>
                </a:solidFill>
              </a:rPr>
              <a:t>suivant celui où vous avez reçu un exemplaire du contrat.</a:t>
            </a:r>
          </a:p>
          <a:p>
            <a:pPr marL="457200" marR="0" lvl="0" indent="-457200" algn="l" defTabSz="9144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r>
              <a:rPr kumimoji="0" lang="fr-CA" sz="2800" b="1" i="0" u="none" strike="noStrike" kern="1200" cap="none" spc="0" normalizeH="0" baseline="0" noProof="0" dirty="0">
                <a:ln>
                  <a:noFill/>
                </a:ln>
                <a:solidFill>
                  <a:srgbClr val="2D2E83"/>
                </a:solidFill>
                <a:effectLst/>
                <a:uLnTx/>
                <a:uFillTx/>
                <a:latin typeface="Calibri"/>
                <a:ea typeface="+mn-ea"/>
                <a:cs typeface="+mn-cs"/>
              </a:rPr>
              <a:t>Aucun paiement </a:t>
            </a:r>
            <a:r>
              <a:rPr kumimoji="0" lang="fr-CA" sz="2800" i="0" u="none" strike="noStrike" kern="1200" cap="none" spc="0" normalizeH="0" baseline="0" noProof="0" dirty="0">
                <a:ln>
                  <a:noFill/>
                </a:ln>
                <a:solidFill>
                  <a:srgbClr val="2D2E83"/>
                </a:solidFill>
                <a:effectLst/>
                <a:uLnTx/>
                <a:uFillTx/>
                <a:latin typeface="Calibri"/>
                <a:ea typeface="+mn-ea"/>
                <a:cs typeface="+mn-cs"/>
              </a:rPr>
              <a:t>ne peut être exigé dans ces 10 jours,</a:t>
            </a:r>
            <a:r>
              <a:rPr kumimoji="0" lang="fr-CA" sz="2800" b="1" i="0" u="none" strike="noStrike" kern="1200" cap="none" spc="0" normalizeH="0" baseline="0" noProof="0" dirty="0">
                <a:ln>
                  <a:noFill/>
                </a:ln>
                <a:solidFill>
                  <a:srgbClr val="2D2E83"/>
                </a:solidFill>
                <a:effectLst/>
                <a:uLnTx/>
                <a:uFillTx/>
                <a:latin typeface="Calibri"/>
                <a:ea typeface="+mn-ea"/>
                <a:cs typeface="+mn-cs"/>
              </a:rPr>
              <a:t> </a:t>
            </a:r>
            <a:r>
              <a:rPr kumimoji="0" lang="fr-CA" sz="2800" b="0" i="0" u="none" strike="noStrike" kern="1200" cap="none" spc="0" normalizeH="0" baseline="0" noProof="0" dirty="0">
                <a:ln>
                  <a:noFill/>
                </a:ln>
                <a:solidFill>
                  <a:srgbClr val="2D2E83"/>
                </a:solidFill>
                <a:effectLst/>
                <a:uLnTx/>
                <a:uFillTx/>
                <a:latin typeface="Calibri"/>
                <a:ea typeface="+mn-ea"/>
                <a:cs typeface="+mn-cs"/>
              </a:rPr>
              <a:t>sauf exception.</a:t>
            </a:r>
          </a:p>
          <a:p>
            <a:pPr marL="457200" marR="0" lvl="0" indent="-457200" algn="l" defTabSz="9144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r>
              <a:rPr lang="fr-CA" sz="2800" dirty="0">
                <a:solidFill>
                  <a:srgbClr val="2D2E83"/>
                </a:solidFill>
                <a:latin typeface="Calibri"/>
              </a:rPr>
              <a:t>D’ailleurs, l</a:t>
            </a:r>
            <a:r>
              <a:rPr kumimoji="0" lang="fr-CA" sz="2800" b="0" i="0" u="none" strike="noStrike" kern="1200" cap="none" spc="0" normalizeH="0" baseline="0" noProof="0" dirty="0">
                <a:ln>
                  <a:noFill/>
                </a:ln>
                <a:solidFill>
                  <a:srgbClr val="2D2E83"/>
                </a:solidFill>
                <a:effectLst/>
                <a:uLnTx/>
                <a:uFillTx/>
                <a:latin typeface="Calibri"/>
                <a:ea typeface="+mn-ea"/>
                <a:cs typeface="+mn-cs"/>
              </a:rPr>
              <a:t>e vendeur a l’</a:t>
            </a:r>
            <a:r>
              <a:rPr kumimoji="0" lang="fr-CA" sz="2800" b="1" i="0" u="none" strike="noStrike" kern="1200" cap="none" spc="0" normalizeH="0" baseline="0" noProof="0" dirty="0">
                <a:ln>
                  <a:noFill/>
                </a:ln>
                <a:solidFill>
                  <a:srgbClr val="2D2E83"/>
                </a:solidFill>
                <a:effectLst/>
                <a:uLnTx/>
                <a:uFillTx/>
                <a:latin typeface="Calibri"/>
                <a:ea typeface="+mn-ea"/>
                <a:cs typeface="+mn-cs"/>
              </a:rPr>
              <a:t>obligation de joindre </a:t>
            </a:r>
            <a:r>
              <a:rPr kumimoji="0" lang="fr-CA" sz="2800" b="0" i="0" u="none" strike="noStrike" kern="1200" cap="none" spc="0" normalizeH="0" baseline="0" noProof="0" dirty="0">
                <a:ln>
                  <a:noFill/>
                </a:ln>
                <a:solidFill>
                  <a:srgbClr val="2D2E83"/>
                </a:solidFill>
                <a:effectLst/>
                <a:uLnTx/>
                <a:uFillTx/>
                <a:latin typeface="Calibri"/>
                <a:ea typeface="+mn-ea"/>
                <a:cs typeface="+mn-cs"/>
              </a:rPr>
              <a:t>au contrat les documents suivants :</a:t>
            </a:r>
          </a:p>
          <a:p>
            <a:pPr marL="1371600" lvl="2" indent="-457200" defTabSz="914400">
              <a:spcAft>
                <a:spcPts val="1200"/>
              </a:spcAft>
              <a:buClr>
                <a:srgbClr val="4DC0DF"/>
              </a:buClr>
              <a:buFont typeface="Wingdings" panose="05000000000000000000" pitchFamily="2" charset="2"/>
              <a:buChar char="ü"/>
              <a:defRPr/>
            </a:pPr>
            <a:r>
              <a:rPr lang="fr-CA" sz="2800" dirty="0">
                <a:solidFill>
                  <a:srgbClr val="2D2E83"/>
                </a:solidFill>
                <a:latin typeface="Calibri"/>
              </a:rPr>
              <a:t>un </a:t>
            </a:r>
            <a:r>
              <a:rPr kumimoji="0" lang="fr-CA" sz="2800" b="0" i="0" u="none" strike="noStrike" kern="1200" cap="none" spc="0" normalizeH="0" baseline="0" noProof="0" dirty="0">
                <a:ln>
                  <a:noFill/>
                </a:ln>
                <a:solidFill>
                  <a:srgbClr val="2D2E83"/>
                </a:solidFill>
                <a:effectLst/>
                <a:uLnTx/>
                <a:uFillTx/>
                <a:latin typeface="Calibri"/>
                <a:ea typeface="+mn-ea"/>
                <a:cs typeface="+mn-cs"/>
              </a:rPr>
              <a:t>énoncé des droits de résolution du consommateur;</a:t>
            </a:r>
          </a:p>
          <a:p>
            <a:pPr marL="1371600" lvl="2" indent="-457200" defTabSz="914400">
              <a:spcAft>
                <a:spcPts val="1200"/>
              </a:spcAft>
              <a:buClr>
                <a:srgbClr val="4DC0DF"/>
              </a:buClr>
              <a:buFont typeface="Wingdings" panose="05000000000000000000" pitchFamily="2" charset="2"/>
              <a:buChar char="ü"/>
              <a:defRPr/>
            </a:pPr>
            <a:r>
              <a:rPr lang="fr-CA" sz="2800" dirty="0">
                <a:solidFill>
                  <a:srgbClr val="2D2E83"/>
                </a:solidFill>
                <a:latin typeface="Calibri"/>
              </a:rPr>
              <a:t>un</a:t>
            </a:r>
            <a:r>
              <a:rPr kumimoji="0" lang="fr-CA" sz="2800" b="0" i="0" u="none" strike="noStrike" kern="1200" cap="none" spc="0" normalizeH="0" baseline="0" noProof="0" dirty="0">
                <a:ln>
                  <a:noFill/>
                </a:ln>
                <a:solidFill>
                  <a:srgbClr val="2D2E83"/>
                </a:solidFill>
                <a:effectLst/>
                <a:uLnTx/>
                <a:uFillTx/>
                <a:latin typeface="Calibri"/>
                <a:ea typeface="+mn-ea"/>
                <a:cs typeface="+mn-cs"/>
              </a:rPr>
              <a:t> formulaire de résolution.</a:t>
            </a:r>
          </a:p>
          <a:p>
            <a:pPr marL="457200" marR="0" lvl="0" indent="-457200" algn="l" defTabSz="914400" rtl="0" eaLnBrk="1" fontAlgn="auto" latinLnBrk="0" hangingPunct="1">
              <a:lnSpc>
                <a:spcPct val="100000"/>
              </a:lnSpc>
              <a:spcBef>
                <a:spcPts val="0"/>
              </a:spcBef>
              <a:spcAft>
                <a:spcPts val="1200"/>
              </a:spcAft>
              <a:buClr>
                <a:srgbClr val="4DC0DF"/>
              </a:buClr>
              <a:buSzTx/>
              <a:buFont typeface="Arial" panose="020B0604020202020204" pitchFamily="34" charset="0"/>
              <a:buChar char="•"/>
              <a:tabLst/>
              <a:defRPr/>
            </a:pPr>
            <a:endParaRPr kumimoji="0" lang="fr-CA" sz="2800" b="0" i="0" u="none" strike="noStrike" kern="1200" cap="none" spc="0" normalizeH="0" baseline="0" noProof="0" dirty="0">
              <a:ln>
                <a:noFill/>
              </a:ln>
              <a:solidFill>
                <a:srgbClr val="2D2E83"/>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1200"/>
              </a:spcAft>
              <a:buClr>
                <a:srgbClr val="4DC0DF"/>
              </a:buClr>
              <a:buSzTx/>
              <a:buFontTx/>
              <a:buNone/>
              <a:tabLst/>
              <a:defRPr/>
            </a:pPr>
            <a:endParaRPr kumimoji="0" lang="fr-CA" sz="2400" b="0" i="0" u="none" strike="noStrike" kern="1200" cap="none" spc="0" normalizeH="0" baseline="0" noProof="0" dirty="0">
              <a:ln>
                <a:noFill/>
              </a:ln>
              <a:solidFill>
                <a:srgbClr val="2D2E83"/>
              </a:solidFill>
              <a:effectLst/>
              <a:uLnTx/>
              <a:uFillTx/>
              <a:latin typeface="Calibri" panose="020F0502020204030204"/>
              <a:ea typeface="+mn-ea"/>
              <a:cs typeface="+mn-cs"/>
            </a:endParaRPr>
          </a:p>
        </p:txBody>
      </p:sp>
      <p:sp>
        <p:nvSpPr>
          <p:cNvPr id="2" name="Espace réservé du numéro de diapositive 6">
            <a:extLst>
              <a:ext uri="{FF2B5EF4-FFF2-40B4-BE49-F238E27FC236}">
                <a16:creationId xmlns:a16="http://schemas.microsoft.com/office/drawing/2014/main" id="{CFF07D99-FAF7-455D-7395-CBD42C046DA8}"/>
              </a:ext>
            </a:extLst>
          </p:cNvPr>
          <p:cNvSpPr>
            <a:spLocks noGrp="1"/>
          </p:cNvSpPr>
          <p:nvPr>
            <p:ph type="sldNum" sz="quarter" idx="4"/>
          </p:nvPr>
        </p:nvSpPr>
        <p:spPr>
          <a:xfrm>
            <a:off x="8610600" y="88550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EA75C-EC4C-4D33-ACF8-A8544E993E0B}" type="slidenum">
              <a:rPr kumimoji="0" lang="fr-CA" sz="1200" b="0" i="0" u="none" strike="noStrike" kern="1200" cap="none" spc="0" normalizeH="0" baseline="0" noProof="0" smtClean="0">
                <a:ln>
                  <a:noFill/>
                </a:ln>
                <a:solidFill>
                  <a:srgbClr val="2D2E83">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dirty="0">
              <a:ln>
                <a:noFill/>
              </a:ln>
              <a:solidFill>
                <a:srgbClr val="2D2E83">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26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38610"/>
            <a:ext cx="10515600" cy="55060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200" dirty="0">
                <a:solidFill>
                  <a:srgbClr val="0A5080"/>
                </a:solidFill>
                <a:latin typeface="Arial" panose="020B0604020202020204" pitchFamily="34" charset="0"/>
                <a:ea typeface="+mn-ea"/>
                <a:cs typeface="Times New Roman" panose="02020603050405020304" pitchFamily="18" charset="0"/>
              </a:rPr>
              <a:t>Faites affaire avec un titulaire d’un permis de l’Office</a:t>
            </a:r>
          </a:p>
        </p:txBody>
      </p:sp>
      <p:sp>
        <p:nvSpPr>
          <p:cNvPr id="3" name="Espace réservé du contenu 2"/>
          <p:cNvSpPr>
            <a:spLocks noGrp="1"/>
          </p:cNvSpPr>
          <p:nvPr>
            <p:ph idx="1"/>
          </p:nvPr>
        </p:nvSpPr>
        <p:spPr>
          <a:xfrm>
            <a:off x="1262499" y="4159217"/>
            <a:ext cx="9956799" cy="2505075"/>
          </a:xfrm>
        </p:spPr>
        <p:txBody>
          <a:bodyPr>
            <a:normAutofit/>
          </a:bodyPr>
          <a:lstStyle/>
          <a:p>
            <a:pPr marL="0" indent="0">
              <a:lnSpc>
                <a:spcPct val="100000"/>
              </a:lnSpc>
              <a:spcBef>
                <a:spcPts val="0"/>
              </a:spcBef>
              <a:spcAft>
                <a:spcPts val="1200"/>
              </a:spcAft>
              <a:buClr>
                <a:srgbClr val="4DC0DF"/>
              </a:buClr>
              <a:buNone/>
              <a:defRPr/>
            </a:pPr>
            <a:r>
              <a:rPr lang="fr-CA" sz="3200" dirty="0">
                <a:solidFill>
                  <a:srgbClr val="2D2E83"/>
                </a:solidFill>
              </a:rPr>
              <a:t>Attention! Le permis n’atteste pas l’honnêteté du vendeur, ni la qualité de ses produits ou de ses services.</a:t>
            </a:r>
          </a:p>
          <a:p>
            <a:pPr marL="0" marR="0" lvl="0" indent="0" algn="l" defTabSz="914400" rtl="0" eaLnBrk="1" fontAlgn="auto" latinLnBrk="0" hangingPunct="1">
              <a:lnSpc>
                <a:spcPct val="100000"/>
              </a:lnSpc>
              <a:spcBef>
                <a:spcPts val="0"/>
              </a:spcBef>
              <a:spcAft>
                <a:spcPts val="1200"/>
              </a:spcAft>
              <a:buClr>
                <a:srgbClr val="4DC0DF"/>
              </a:buClr>
              <a:buSzTx/>
              <a:buNone/>
              <a:tabLst/>
              <a:defRPr/>
            </a:pPr>
            <a:endParaRPr kumimoji="0" lang="fr-CA" sz="3200" b="0" i="0" u="none" strike="noStrike" kern="1200" cap="none" spc="0" normalizeH="0" baseline="0" noProof="0" dirty="0">
              <a:ln>
                <a:noFill/>
              </a:ln>
              <a:solidFill>
                <a:srgbClr val="2D2E83"/>
              </a:solidFill>
              <a:effectLst/>
              <a:uLnTx/>
              <a:uFillTx/>
              <a:latin typeface="Calibri"/>
              <a:ea typeface="+mn-ea"/>
              <a:cs typeface="+mn-cs"/>
            </a:endParaRPr>
          </a:p>
        </p:txBody>
      </p:sp>
      <p:sp>
        <p:nvSpPr>
          <p:cNvPr id="4" name="Espace réservé du numéro de diapositive 3"/>
          <p:cNvSpPr>
            <a:spLocks noGrp="1"/>
          </p:cNvSpPr>
          <p:nvPr>
            <p:ph type="sldNum" sz="quarter" idx="4"/>
          </p:nvPr>
        </p:nvSpPr>
        <p:spPr/>
        <p:txBody>
          <a:bodyPr/>
          <a:lstStyle/>
          <a:p>
            <a:fld id="{511EA75C-EC4C-4D33-ACF8-A8544E993E0B}" type="slidenum">
              <a:rPr lang="fr-CA" smtClean="0"/>
              <a:t>9</a:t>
            </a:fld>
            <a:endParaRPr lang="fr-CA" dirty="0"/>
          </a:p>
        </p:txBody>
      </p:sp>
      <p:grpSp>
        <p:nvGrpSpPr>
          <p:cNvPr id="5" name="Groupe 4">
            <a:extLst>
              <a:ext uri="{FF2B5EF4-FFF2-40B4-BE49-F238E27FC236}">
                <a16:creationId xmlns:a16="http://schemas.microsoft.com/office/drawing/2014/main" id="{E1BDCC3C-3C91-B784-3784-7D0CD4DE4E18}"/>
              </a:ext>
            </a:extLst>
          </p:cNvPr>
          <p:cNvGrpSpPr/>
          <p:nvPr/>
        </p:nvGrpSpPr>
        <p:grpSpPr>
          <a:xfrm>
            <a:off x="838200" y="2096497"/>
            <a:ext cx="9157282" cy="1575352"/>
            <a:chOff x="4912804" y="4302968"/>
            <a:chExt cx="9157282" cy="1575352"/>
          </a:xfrm>
        </p:grpSpPr>
        <p:sp>
          <p:nvSpPr>
            <p:cNvPr id="6" name="ZoneTexte 5">
              <a:extLst>
                <a:ext uri="{FF2B5EF4-FFF2-40B4-BE49-F238E27FC236}">
                  <a16:creationId xmlns:a16="http://schemas.microsoft.com/office/drawing/2014/main" id="{A51126EB-1395-FF2B-0FD7-BFC4365BAB3D}"/>
                </a:ext>
              </a:extLst>
            </p:cNvPr>
            <p:cNvSpPr txBox="1"/>
            <p:nvPr/>
          </p:nvSpPr>
          <p:spPr>
            <a:xfrm>
              <a:off x="5804464" y="4493325"/>
              <a:ext cx="8265622" cy="138499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1200"/>
                </a:spcAft>
                <a:buClr>
                  <a:srgbClr val="4DC0DF"/>
                </a:buClr>
                <a:buSzTx/>
                <a:tabLst/>
                <a:defRPr/>
              </a:pPr>
              <a:r>
                <a:rPr kumimoji="0" lang="fr-CA" sz="2800" b="0" i="0" u="none" strike="noStrike" kern="1200" cap="none" spc="0" normalizeH="0" baseline="0" noProof="0" dirty="0">
                  <a:ln>
                    <a:noFill/>
                  </a:ln>
                  <a:solidFill>
                    <a:srgbClr val="2D2E83"/>
                  </a:solidFill>
                  <a:effectLst/>
                  <a:uLnTx/>
                  <a:uFillTx/>
                  <a:latin typeface="Calibri"/>
                  <a:ea typeface="+mn-ea"/>
                  <a:cs typeface="+mn-cs"/>
                </a:rPr>
                <a:t>Consultez l’outil </a:t>
              </a:r>
              <a:r>
                <a:rPr kumimoji="0" lang="fr-CA" sz="2800" b="0" i="1" u="none" strike="noStrike" kern="1200" cap="none" spc="0" normalizeH="0" baseline="0" noProof="0" dirty="0">
                  <a:ln>
                    <a:noFill/>
                  </a:ln>
                  <a:solidFill>
                    <a:srgbClr val="2D2E83"/>
                  </a:solidFill>
                  <a:effectLst/>
                  <a:uLnTx/>
                  <a:uFillTx/>
                  <a:latin typeface="Calibri"/>
                  <a:ea typeface="+mn-ea"/>
                  <a:cs typeface="+mn-cs"/>
                </a:rPr>
                <a:t>Se renseigner sur un commerçant : </a:t>
              </a:r>
              <a:r>
                <a:rPr kumimoji="0" lang="fr-CA" sz="2800" b="0" i="0" u="none" strike="noStrike" kern="1200" cap="none" spc="0" normalizeH="0" baseline="0" noProof="0" dirty="0">
                  <a:ln>
                    <a:noFill/>
                  </a:ln>
                  <a:solidFill>
                    <a:srgbClr val="2D2E83"/>
                  </a:solidFill>
                  <a:effectLst/>
                  <a:uLnTx/>
                  <a:uFillTx/>
                  <a:latin typeface="Calibri"/>
                  <a:ea typeface="+mn-ea"/>
                  <a:cs typeface="+mn-cs"/>
                  <a:hlinkClick r:id="rId3"/>
                </a:rPr>
                <a:t>opc.gouv.qc.ca/se-renseigner</a:t>
              </a:r>
              <a:endParaRPr kumimoji="0" lang="fr-CA" sz="2800" b="0" i="0" u="none" strike="noStrike" kern="1200" cap="none" spc="0" normalizeH="0" baseline="0" noProof="0" dirty="0">
                <a:ln>
                  <a:noFill/>
                </a:ln>
                <a:solidFill>
                  <a:srgbClr val="2D2E83"/>
                </a:solidFill>
                <a:effectLst/>
                <a:uLnTx/>
                <a:uFillTx/>
                <a:latin typeface="Calibri"/>
                <a:ea typeface="+mn-ea"/>
                <a:cs typeface="+mn-cs"/>
              </a:endParaRPr>
            </a:p>
            <a:p>
              <a:endParaRPr lang="fr-CA" dirty="0"/>
            </a:p>
          </p:txBody>
        </p:sp>
        <p:pic>
          <p:nvPicPr>
            <p:cNvPr id="7" name="Image 6" descr="Une image contenant noir, obscurité&#10;&#10;Description générée automatiquement">
              <a:extLst>
                <a:ext uri="{FF2B5EF4-FFF2-40B4-BE49-F238E27FC236}">
                  <a16:creationId xmlns:a16="http://schemas.microsoft.com/office/drawing/2014/main" id="{92DB2872-5F2E-02B1-8C03-0706D3240261}"/>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12804" y="4302968"/>
              <a:ext cx="1358280" cy="1358280"/>
            </a:xfrm>
            <a:prstGeom prst="rect">
              <a:avLst/>
            </a:prstGeom>
          </p:spPr>
        </p:pic>
      </p:grpSp>
      <p:pic>
        <p:nvPicPr>
          <p:cNvPr id="9" name="Image 8">
            <a:extLst>
              <a:ext uri="{FF2B5EF4-FFF2-40B4-BE49-F238E27FC236}">
                <a16:creationId xmlns:a16="http://schemas.microsoft.com/office/drawing/2014/main" id="{6DFA7410-7AB6-8402-59A8-A06B5B228C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863116" y="2078184"/>
            <a:ext cx="1457780" cy="1457780"/>
          </a:xfrm>
          <a:prstGeom prst="rect">
            <a:avLst/>
          </a:prstGeom>
        </p:spPr>
      </p:pic>
    </p:spTree>
    <p:extLst>
      <p:ext uri="{BB962C8B-B14F-4D97-AF65-F5344CB8AC3E}">
        <p14:creationId xmlns:p14="http://schemas.microsoft.com/office/powerpoint/2010/main" val="272296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Personnalisé 10">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00FF"/>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3BC10BC98A7949BD21FE7EFFD1CA9C" ma:contentTypeVersion="16" ma:contentTypeDescription="Create a new document." ma:contentTypeScope="" ma:versionID="24d834e475117fc7e53440716db072ec">
  <xsd:schema xmlns:xsd="http://www.w3.org/2001/XMLSchema" xmlns:xs="http://www.w3.org/2001/XMLSchema" xmlns:p="http://schemas.microsoft.com/office/2006/metadata/properties" xmlns:ns2="3f49ec3e-2869-4ceb-915e-63c5268e8b6e" xmlns:ns3="d693f801-5518-460b-bcff-620981b3399e" targetNamespace="http://schemas.microsoft.com/office/2006/metadata/properties" ma:root="true" ma:fieldsID="237e45e20cb340d9b28dd619c02465d7" ns2:_="" ns3:_="">
    <xsd:import namespace="3f49ec3e-2869-4ceb-915e-63c5268e8b6e"/>
    <xsd:import namespace="d693f801-5518-460b-bcff-620981b339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49ec3e-2869-4ceb-915e-63c5268e8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9892417-b58e-4a22-8cac-58e0f8109e3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3f801-5518-460b-bcff-620981b3399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bf902c9-1fea-45ac-974a-72edf6b3f6a9}" ma:internalName="TaxCatchAll" ma:showField="CatchAllData" ma:web="d693f801-5518-460b-bcff-620981b339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1F8EB4-F36F-436B-BA5C-887AA8D28AE1}">
  <ds:schemaRefs>
    <ds:schemaRef ds:uri="http://schemas.microsoft.com/sharepoint/v3/contenttype/forms"/>
  </ds:schemaRefs>
</ds:datastoreItem>
</file>

<file path=customXml/itemProps2.xml><?xml version="1.0" encoding="utf-8"?>
<ds:datastoreItem xmlns:ds="http://schemas.openxmlformats.org/officeDocument/2006/customXml" ds:itemID="{2A471554-3B95-44BB-9A95-89922A2B3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49ec3e-2869-4ceb-915e-63c5268e8b6e"/>
    <ds:schemaRef ds:uri="d693f801-5518-460b-bcff-620981b33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3566</TotalTime>
  <Words>2161</Words>
  <Application>Microsoft Office PowerPoint</Application>
  <PresentationFormat>Grand écran</PresentationFormat>
  <Paragraphs>191</Paragraphs>
  <Slides>11</Slides>
  <Notes>11</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Wingdings</vt:lpstr>
      <vt:lpstr>Calibri</vt:lpstr>
      <vt:lpstr>Arial</vt:lpstr>
      <vt:lpstr>Glober</vt:lpstr>
      <vt:lpstr>Arial</vt:lpstr>
      <vt:lpstr>Thème Office</vt:lpstr>
      <vt:lpstr>Vendeur itinérant : quand faut-il se méfier?</vt:lpstr>
      <vt:lpstr>Qu’est-ce qu’un vendeur itinérant?</vt:lpstr>
      <vt:lpstr>Faits fréquemment rapportés</vt:lpstr>
      <vt:lpstr>Présentation PowerPoint</vt:lpstr>
      <vt:lpstr>Présentation PowerPoint</vt:lpstr>
      <vt:lpstr>Présentation PowerPoint</vt:lpstr>
      <vt:lpstr>Méfiez-vous si le vendeur…</vt:lpstr>
      <vt:lpstr>Présentation PowerPoint</vt:lpstr>
      <vt:lpstr>Faites affaire avec un titulaire d’un permis de l’Office</vt:lpstr>
      <vt:lpstr>Présentation PowerPoint</vt:lpstr>
      <vt:lpstr>Présentation PowerPoint</vt:lpstr>
    </vt:vector>
  </TitlesOfParts>
  <Company>Office de la protection du consommateur (OPC), gouvernement du Québec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Formation_consommateurs (05)_final_presentation</dc:title>
  <dc:creator/>
  <cp:keywords>Vente itinérante, commerce itinérant, commerçant itinérant, vendeur, permis, cautionnement, contrat interdit, vente sous pression, consommateur, formation, porte-à-porte, sollicitation</cp:keywords>
  <cp:lastModifiedBy>Daigle-Bernier, Alexandre</cp:lastModifiedBy>
  <cp:revision>83</cp:revision>
  <dcterms:created xsi:type="dcterms:W3CDTF">2019-04-02T14:08:11Z</dcterms:created>
  <dcterms:modified xsi:type="dcterms:W3CDTF">2026-04-17T18:36:54Z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0x0101000D3BC10BC98A7949BD21FE7EFFD1CA9C</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ies>
</file>