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4"/>
  </p:notesMasterIdLst>
  <p:handoutMasterIdLst>
    <p:handoutMasterId r:id="rId5"/>
  </p:handoutMasterIdLst>
  <p:sldIdLst>
    <p:sldId id="256" r:id="rId2"/>
    <p:sldId id="259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6415" autoAdjust="0"/>
  </p:normalViewPr>
  <p:slideViewPr>
    <p:cSldViewPr snapToGrid="0">
      <p:cViewPr varScale="1">
        <p:scale>
          <a:sx n="68" d="100"/>
          <a:sy n="68" d="100"/>
        </p:scale>
        <p:origin x="816" y="27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168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3FD8C-AB8C-4ED2-8A71-E48040E03B0D}" type="datetimeFigureOut">
              <a:rPr lang="fr-CA" smtClean="0"/>
              <a:t>2020-12-21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3D704-B3DE-4362-B744-DF3AC3482AE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70615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F916C-FFD7-4487-AF6F-E1F5846EB4A1}" type="datetimeFigureOut">
              <a:rPr lang="fr-CA" smtClean="0"/>
              <a:t>2020-12-21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B73AA-A33C-47D4-9956-0F83321A47B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0065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sz="105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L’enseignant présente aux élèves un exemple de contrat de téléphonie</a:t>
            </a:r>
            <a:r>
              <a:rPr lang="fr-FR" sz="105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05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cellulaire.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105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05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Avant de présenter</a:t>
            </a:r>
            <a:r>
              <a:rPr lang="fr-FR" sz="105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différents éléments qui doivent apparaître sur tout contrat de téléphonie cellulaire, et ce, dès la première page, l’enseignant peut demander aux élèves d’identifier dans l’image les éléments importants.</a:t>
            </a:r>
            <a:endParaRPr lang="fr-FR" sz="105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105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05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</a:t>
            </a:r>
            <a:r>
              <a:rPr lang="fr-FR" sz="105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complète l’information à partir des éléments obligatoires suivants </a:t>
            </a:r>
            <a:r>
              <a:rPr lang="fr-FR" sz="1050" b="0" kern="120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(!!!!!!!!à ajuster, il manque des éléments de 214.2 (h, j, k, l, m, n ,q)</a:t>
            </a:r>
            <a:r>
              <a:rPr lang="fr-FR" sz="105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105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05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le</a:t>
            </a:r>
            <a:r>
              <a:rPr lang="fr-FR" sz="1050" kern="120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nom et l’adresse du consommateur et du commerçant;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05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numéro de téléphone ainsi que, le cas échéant, le courriel du commerçant;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05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lieu et la date du contrat;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description détaillée de chacun des services prévus dans l’entente;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tarif mensuel de chacun des services, y compris le tarif mensuel des services optionnels, comme la boîte vocale;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tarif mensuel de chacun des frais connexes, comme les frais d’accès au service 9-1-1 et d’accès au réseau;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total du montant que vous devez payer chaque mois;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cas échéant, les restrictions d’utilisation de chacun des services ainsi que les limites géographiques à l’intérieur desquelles ces services peuvent être utilisés;</a:t>
            </a:r>
            <a:endParaRPr lang="fr-FR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description et le prix courant du bien vendu ou offert en prime à l’achat, comme le téléphone cellulaire;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CA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cas échéant, la description du service offert en prime;</a:t>
            </a:r>
            <a:endParaRPr lang="fr-FR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durée du contrat et la date à laquelle il se termine;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modalités d’annulation du contrat.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fr-FR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fr-FR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L’enseignant ajoute</a:t>
            </a:r>
            <a:r>
              <a:rPr lang="fr-FR" sz="105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le contrat doit être </a:t>
            </a:r>
            <a:r>
              <a:rPr lang="fr-FR" sz="105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rédigé</a:t>
            </a:r>
            <a:r>
              <a:rPr lang="fr-FR" sz="105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05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clairement </a:t>
            </a:r>
            <a:r>
              <a:rPr lang="fr-FR" sz="105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</a:t>
            </a:r>
            <a:r>
              <a:rPr lang="fr-FR" sz="105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lisiblement </a:t>
            </a:r>
            <a:r>
              <a:rPr lang="fr-FR" sz="1050" b="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 papier, en double.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fr-FR" sz="1050" b="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fournisseur de services signe d’abord, à la dernière page, le contrat et le double. Ensuite, il doit 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permettre au</a:t>
            </a:r>
            <a:r>
              <a:rPr lang="fr-FR" sz="105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consommateur d’en prendre connaissance;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05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lui demander de signer le contrat et son double, à la dernière page;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05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lui remettre un double du contrat.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fr-FR" sz="105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fr-FR" sz="105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l’entente est conclue par Internet ou par téléphone, le fournisseur doit envoyer un exemplaire du contrat (par exemple, </a:t>
            </a:r>
            <a:r>
              <a:rPr lang="fr-FR" sz="1050" kern="120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par</a:t>
            </a:r>
            <a:r>
              <a:rPr lang="fr-FR" sz="105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courriel ou par la poste) au consommateur dans les </a:t>
            </a:r>
            <a:r>
              <a:rPr lang="fr-FR" sz="105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jours </a:t>
            </a:r>
            <a:r>
              <a:rPr lang="fr-FR" sz="105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suivant sa conclusion. </a:t>
            </a:r>
            <a:endParaRPr lang="fr-FR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B73AA-A33C-47D4-9956-0F83321A47BA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82953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199536"/>
            <a:ext cx="12191999" cy="2035125"/>
          </a:xfrm>
        </p:spPr>
        <p:txBody>
          <a:bodyPr anchor="b">
            <a:normAutofit/>
          </a:bodyPr>
          <a:lstStyle>
            <a:lvl1pPr algn="ctr">
              <a:defRPr sz="6000" b="0"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4202" y="3434891"/>
            <a:ext cx="6443594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440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390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796414"/>
            <a:ext cx="10515600" cy="5506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858298"/>
            <a:ext cx="10515600" cy="335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81195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292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397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743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629265"/>
            <a:ext cx="3932237" cy="1002890"/>
          </a:xfrm>
        </p:spPr>
        <p:txBody>
          <a:bodyPr anchor="b"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</a:t>
            </a:r>
            <a:br>
              <a:rPr lang="fr-FR" dirty="0"/>
            </a:br>
            <a:r>
              <a:rPr lang="fr-FR" dirty="0"/>
              <a:t>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1936955"/>
            <a:ext cx="5504477" cy="330364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936954"/>
            <a:ext cx="3932237" cy="331032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39734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82250"/>
            <a:ext cx="3932237" cy="1263445"/>
          </a:xfrm>
        </p:spPr>
        <p:txBody>
          <a:bodyPr anchor="b"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</a:t>
            </a:r>
            <a:br>
              <a:rPr lang="fr-FR" dirty="0"/>
            </a:br>
            <a:r>
              <a:rPr lang="fr-FR" dirty="0"/>
              <a:t>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907458"/>
            <a:ext cx="4462257" cy="3460956"/>
          </a:xfrm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937459"/>
            <a:ext cx="3932237" cy="331101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85855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602428"/>
            <a:ext cx="10515600" cy="405531"/>
          </a:xfrm>
        </p:spPr>
        <p:txBody>
          <a:bodyPr>
            <a:normAutofit/>
          </a:bodyPr>
          <a:lstStyle>
            <a:lvl1pPr>
              <a:defRPr sz="3600"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364071"/>
            <a:ext cx="515778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44096"/>
            <a:ext cx="5157787" cy="3067667"/>
          </a:xfrm>
        </p:spPr>
        <p:txBody>
          <a:bodyPr>
            <a:normAutofit/>
          </a:bodyPr>
          <a:lstStyle>
            <a:lvl1pPr>
              <a:buClr>
                <a:schemeClr val="accent3">
                  <a:lumMod val="40000"/>
                  <a:lumOff val="60000"/>
                </a:schemeClr>
              </a:buClr>
              <a:defRPr sz="2400"/>
            </a:lvl1pPr>
            <a:lvl2pPr>
              <a:buClr>
                <a:schemeClr val="accent3">
                  <a:lumMod val="40000"/>
                  <a:lumOff val="60000"/>
                </a:schemeClr>
              </a:buClr>
              <a:defRPr sz="2000"/>
            </a:lvl2pPr>
            <a:lvl3pPr>
              <a:buClr>
                <a:schemeClr val="accent3">
                  <a:lumMod val="40000"/>
                  <a:lumOff val="60000"/>
                </a:schemeClr>
              </a:buClr>
              <a:defRPr sz="1800"/>
            </a:lvl3pPr>
            <a:lvl4pPr>
              <a:buClr>
                <a:schemeClr val="accent3">
                  <a:lumMod val="40000"/>
                  <a:lumOff val="60000"/>
                </a:schemeClr>
              </a:buClr>
              <a:defRPr sz="1600"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 sz="1600"/>
            </a:lvl5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364071"/>
            <a:ext cx="5183188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6196013" y="2527042"/>
            <a:ext cx="5157787" cy="3067667"/>
          </a:xfrm>
        </p:spPr>
        <p:txBody>
          <a:bodyPr>
            <a:normAutofit/>
          </a:bodyPr>
          <a:lstStyle>
            <a:lvl1pPr>
              <a:buClr>
                <a:schemeClr val="accent3">
                  <a:lumMod val="40000"/>
                  <a:lumOff val="60000"/>
                </a:schemeClr>
              </a:buClr>
              <a:defRPr sz="2400"/>
            </a:lvl1pPr>
            <a:lvl2pPr>
              <a:buClr>
                <a:schemeClr val="accent3">
                  <a:lumMod val="40000"/>
                  <a:lumOff val="60000"/>
                </a:schemeClr>
              </a:buClr>
              <a:defRPr sz="2000"/>
            </a:lvl2pPr>
            <a:lvl3pPr>
              <a:buClr>
                <a:schemeClr val="accent3">
                  <a:lumMod val="40000"/>
                  <a:lumOff val="60000"/>
                </a:schemeClr>
              </a:buClr>
              <a:defRPr sz="1800"/>
            </a:lvl3pPr>
            <a:lvl4pPr>
              <a:buClr>
                <a:schemeClr val="accent3">
                  <a:lumMod val="40000"/>
                  <a:lumOff val="60000"/>
                </a:schemeClr>
              </a:buClr>
              <a:defRPr sz="1600"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 sz="1600"/>
            </a:lvl5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593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06245"/>
            <a:ext cx="10515600" cy="550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51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6" r:id="rId5"/>
    <p:sldLayoutId id="2147483677" r:id="rId6"/>
    <p:sldLayoutId id="2147483678" r:id="rId7"/>
    <p:sldLayoutId id="2147483679" r:id="rId8"/>
    <p:sldLayoutId id="214748366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>
            <a:lumMod val="40000"/>
            <a:lumOff val="60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>
            <a:lumMod val="40000"/>
            <a:lumOff val="60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>
            <a:lumMod val="40000"/>
            <a:lumOff val="6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>
            <a:lumMod val="40000"/>
            <a:lumOff val="6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>
            <a:lumMod val="40000"/>
            <a:lumOff val="6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511449"/>
            <a:ext cx="12191999" cy="2255420"/>
          </a:xfrm>
        </p:spPr>
        <p:txBody>
          <a:bodyPr>
            <a:normAutofit/>
          </a:bodyPr>
          <a:lstStyle/>
          <a:p>
            <a:r>
              <a:rPr lang="fr-CA" dirty="0" err="1"/>
              <a:t>Sample</a:t>
            </a:r>
            <a:r>
              <a:rPr lang="fr-CA" dirty="0"/>
              <a:t> </a:t>
            </a:r>
            <a:r>
              <a:rPr lang="fr-CA" b="1" dirty="0" err="1"/>
              <a:t>Cell</a:t>
            </a:r>
            <a:r>
              <a:rPr lang="fr-CA" b="1" dirty="0"/>
              <a:t> </a:t>
            </a:r>
            <a:br>
              <a:rPr lang="fr-CA" dirty="0"/>
            </a:br>
            <a:r>
              <a:rPr lang="fr-CA" b="1" dirty="0"/>
              <a:t>Phone </a:t>
            </a:r>
            <a:r>
              <a:rPr lang="fr-CA" b="1" dirty="0" err="1"/>
              <a:t>Contract</a:t>
            </a:r>
            <a:endParaRPr lang="fr-CA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74202" y="1888757"/>
            <a:ext cx="6443594" cy="1379096"/>
          </a:xfrm>
        </p:spPr>
        <p:txBody>
          <a:bodyPr>
            <a:normAutofit/>
          </a:bodyPr>
          <a:lstStyle/>
          <a:p>
            <a:r>
              <a:rPr lang="fr-CA" sz="2800" dirty="0">
                <a:solidFill>
                  <a:srgbClr val="4B4B4B"/>
                </a:solidFill>
              </a:rPr>
              <a:t>OFFICE DE LA PROTECTION </a:t>
            </a:r>
            <a:br>
              <a:rPr lang="fr-CA" sz="2800" dirty="0">
                <a:solidFill>
                  <a:srgbClr val="4B4B4B"/>
                </a:solidFill>
              </a:rPr>
            </a:br>
            <a:r>
              <a:rPr lang="fr-CA" sz="2800" dirty="0">
                <a:solidFill>
                  <a:srgbClr val="4B4B4B"/>
                </a:solidFill>
              </a:rPr>
              <a:t>DU CONSOMMATEUR</a:t>
            </a:r>
          </a:p>
        </p:txBody>
      </p:sp>
    </p:spTree>
    <p:extLst>
      <p:ext uri="{BB962C8B-B14F-4D97-AF65-F5344CB8AC3E}">
        <p14:creationId xmlns:p14="http://schemas.microsoft.com/office/powerpoint/2010/main" val="3151594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880ABF2F-B37A-4842-90F0-777B862740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25" y="-1565304"/>
            <a:ext cx="7723161" cy="999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843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1">
      <a:dk1>
        <a:srgbClr val="2D2E83"/>
      </a:dk1>
      <a:lt1>
        <a:sysClr val="window" lastClr="FFFFFF"/>
      </a:lt1>
      <a:dk2>
        <a:srgbClr val="38A7DE"/>
      </a:dk2>
      <a:lt2>
        <a:srgbClr val="BDE3F2"/>
      </a:lt2>
      <a:accent1>
        <a:srgbClr val="005DA1"/>
      </a:accent1>
      <a:accent2>
        <a:srgbClr val="3B85C4"/>
      </a:accent2>
      <a:accent3>
        <a:srgbClr val="4DC0DF"/>
      </a:accent3>
      <a:accent4>
        <a:srgbClr val="2FB7C2"/>
      </a:accent4>
      <a:accent5>
        <a:srgbClr val="2FB7C2"/>
      </a:accent5>
      <a:accent6>
        <a:srgbClr val="F7F109"/>
      </a:accent6>
      <a:hlink>
        <a:srgbClr val="00B050"/>
      </a:hlink>
      <a:folHlink>
        <a:srgbClr val="002060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253</TotalTime>
  <Words>379</Words>
  <Application>Microsoft Office PowerPoint</Application>
  <PresentationFormat>Grand écran</PresentationFormat>
  <Paragraphs>29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5" baseType="lpstr">
      <vt:lpstr>Arial</vt:lpstr>
      <vt:lpstr>Calibri</vt:lpstr>
      <vt:lpstr>Thème Office</vt:lpstr>
      <vt:lpstr>Sample Cell  Phone Contract</vt:lpstr>
      <vt:lpstr>Présentation PowerPoint</vt:lpstr>
    </vt:vector>
  </TitlesOfParts>
  <Company>Ministère du Conseil exécutif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Sandoval, Claudia</dc:creator>
  <cp:lastModifiedBy>Michaud, Amélie</cp:lastModifiedBy>
  <cp:revision>34</cp:revision>
  <dcterms:created xsi:type="dcterms:W3CDTF">2019-04-02T14:08:11Z</dcterms:created>
  <dcterms:modified xsi:type="dcterms:W3CDTF">2020-12-21T19:11:10Z</dcterms:modified>
</cp:coreProperties>
</file>