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0" r:id="rId3"/>
  </p:sldMasterIdLst>
  <p:notesMasterIdLst>
    <p:notesMasterId r:id="rId8"/>
  </p:notesMasterIdLst>
  <p:handoutMasterIdLst>
    <p:handoutMasterId r:id="rId9"/>
  </p:handoutMasterIdLst>
  <p:sldIdLst>
    <p:sldId id="256" r:id="rId4"/>
    <p:sldId id="258" r:id="rId5"/>
    <p:sldId id="259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058"/>
    <a:srgbClr val="215093"/>
    <a:srgbClr val="197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71897" autoAdjust="0"/>
  </p:normalViewPr>
  <p:slideViewPr>
    <p:cSldViewPr snapToGrid="0">
      <p:cViewPr varScale="1">
        <p:scale>
          <a:sx n="79" d="100"/>
          <a:sy n="79" d="100"/>
        </p:scale>
        <p:origin x="93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168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FD8C-AB8C-4ED2-8A71-E48040E03B0D}" type="datetimeFigureOut">
              <a:rPr lang="fr-CA" smtClean="0"/>
              <a:t>2026-05-04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3D704-B3DE-4362-B744-DF3AC3482AE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70615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C5A1B-CE58-40EF-A415-1221508D3736}" type="datetimeFigureOut">
              <a:rPr lang="fr-FR" smtClean="0"/>
              <a:t>04/05/2026</a:t>
            </a:fld>
            <a:endParaRPr lang="fr-FR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15019-F3CF-4960-A0BF-B353B3B8DB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481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b="1" dirty="0"/>
              <a:t>Déroulement : </a:t>
            </a: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commencer cette activité, l’enseignant projette la </a:t>
            </a:r>
            <a:r>
              <a:rPr lang="fr-CA" sz="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Circulaire Plus</a:t>
            </a: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 tableau. Il fait remarquer aux élèves que :</a:t>
            </a: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circulaire ressemble à celles distribuées chaque semaine aux consommateurs;</a:t>
            </a: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certaines informations contenues dans ces circulaires, qui concernent les pratiques commerciales, sont régies par la Loi sur la protection du consommateur (LPC);</a:t>
            </a: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marR="0" lvl="1" indent="-34290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ces publicités peuvent contenir des erreurs qui peuvent avoir des conséquences pour les consommateurs. </a:t>
            </a: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1000"/>
              </a:spcAft>
            </a:pPr>
            <a:endParaRPr lang="fr-CA" sz="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Chaque élève reçoit une copie papier du cahier Circulaire Plus. </a:t>
            </a: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tâche peut être réalisée seul, en petites équipes ou en grand groupe. </a:t>
            </a: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l’aide du dossier documentaire, qui rassemble des articles de la LPC encadrant certaines pratiques commerciales, les élèves doivent :</a:t>
            </a: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repérer les 8 pratiques interdites qui se trouvent dans la Circulaire Plus;</a:t>
            </a:r>
          </a:p>
          <a:p>
            <a:pPr marL="457200" marR="0" lvl="1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indiquer, pour chaque pratique interdite, le ou les articles de la LPC qui n’ont pas été respectés et expliquer pourquoi.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15019-F3CF-4960-A0BF-B353B3B8DBA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177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FC343-2749-1A05-3034-F4E35B576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C8ED8E55-83EE-2DF1-69A8-C3A84C1E6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9A853D-4713-B893-6D9A-FACEC63372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plénière, l’enseignant demande aux élèves de nommer les pratiques interdites qu’ils ont identifiées dans la circulaire et pourquoi elles contreviennent à la loi. </a:t>
            </a: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endParaRPr lang="fr-C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</a:pPr>
            <a:r>
              <a:rPr lang="fr-CA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l’aide des explications fournies dans le corrigé, il complète les réponses données par les élèves.</a:t>
            </a:r>
            <a:endParaRPr lang="fr-CA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1C4BE0-9C7F-D176-D6D9-E37CE1A7A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15019-F3CF-4960-A0BF-B353B3B8DBA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248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ccuei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199536"/>
            <a:ext cx="12191999" cy="2035125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rgbClr val="143058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4202" y="3434891"/>
            <a:ext cx="6443594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44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602428"/>
            <a:ext cx="10515600" cy="405531"/>
          </a:xfrm>
        </p:spPr>
        <p:txBody>
          <a:bodyPr>
            <a:normAutofit/>
          </a:bodyPr>
          <a:lstStyle>
            <a:lvl1pPr>
              <a:defRPr sz="3600"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364071"/>
            <a:ext cx="515778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971B7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44096"/>
            <a:ext cx="5157787" cy="3067667"/>
          </a:xfrm>
        </p:spPr>
        <p:txBody>
          <a:bodyPr>
            <a:normAutofit/>
          </a:bodyPr>
          <a:lstStyle>
            <a:lvl1pPr>
              <a:buClr>
                <a:srgbClr val="1CB8E7"/>
              </a:buClr>
              <a:defRPr sz="24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>
              <a:buClr>
                <a:srgbClr val="1CB8E7"/>
              </a:buClr>
              <a:defRPr sz="2000">
                <a:solidFill>
                  <a:srgbClr val="215093"/>
                </a:solidFill>
                <a:latin typeface="Aptos" panose="020B0004020202020204" pitchFamily="34" charset="0"/>
              </a:defRPr>
            </a:lvl2pPr>
            <a:lvl3pPr>
              <a:buClr>
                <a:srgbClr val="1CB8E7"/>
              </a:buClr>
              <a:defRPr sz="1800">
                <a:solidFill>
                  <a:srgbClr val="215093"/>
                </a:solidFill>
                <a:latin typeface="Aptos" panose="020B0004020202020204" pitchFamily="34" charset="0"/>
              </a:defRPr>
            </a:lvl3pPr>
            <a:lvl4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4pPr>
            <a:lvl5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364071"/>
            <a:ext cx="5183188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971B7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6196013" y="2527042"/>
            <a:ext cx="5157787" cy="3067667"/>
          </a:xfrm>
        </p:spPr>
        <p:txBody>
          <a:bodyPr>
            <a:normAutofit/>
          </a:bodyPr>
          <a:lstStyle>
            <a:lvl1pPr>
              <a:buClr>
                <a:srgbClr val="1CB8E7"/>
              </a:buClr>
              <a:defRPr sz="24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>
              <a:buClr>
                <a:srgbClr val="1CB8E7"/>
              </a:buClr>
              <a:defRPr sz="2000">
                <a:solidFill>
                  <a:srgbClr val="215093"/>
                </a:solidFill>
                <a:latin typeface="Aptos" panose="020B0004020202020204" pitchFamily="34" charset="0"/>
              </a:defRPr>
            </a:lvl2pPr>
            <a:lvl3pPr>
              <a:buClr>
                <a:srgbClr val="1CB8E7"/>
              </a:buClr>
              <a:defRPr sz="1800">
                <a:solidFill>
                  <a:srgbClr val="215093"/>
                </a:solidFill>
                <a:latin typeface="Aptos" panose="020B0004020202020204" pitchFamily="34" charset="0"/>
              </a:defRPr>
            </a:lvl3pPr>
            <a:lvl4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4pPr>
            <a:lvl5pPr>
              <a:buClr>
                <a:srgbClr val="1CB8E7"/>
              </a:buClr>
              <a:defRPr sz="1600">
                <a:solidFill>
                  <a:srgbClr val="215093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199536"/>
            <a:ext cx="12191999" cy="2035125"/>
          </a:xfrm>
        </p:spPr>
        <p:txBody>
          <a:bodyPr anchor="b">
            <a:normAutofit/>
          </a:bodyPr>
          <a:lstStyle>
            <a:lvl1pPr algn="ctr">
              <a:defRPr sz="6000" b="0">
                <a:solidFill>
                  <a:srgbClr val="215093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4202" y="3434891"/>
            <a:ext cx="6443594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rgbClr val="1971B7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34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1CB8E7"/>
              </a:buClr>
              <a:defRPr>
                <a:latin typeface="Aptos" panose="020B0004020202020204" pitchFamily="34" charset="0"/>
              </a:defRPr>
            </a:lvl1pPr>
            <a:lvl2pPr>
              <a:buClr>
                <a:srgbClr val="1CB8E7"/>
              </a:buClr>
              <a:defRPr>
                <a:latin typeface="Aptos" panose="020B0004020202020204" pitchFamily="34" charset="0"/>
              </a:defRPr>
            </a:lvl2pPr>
            <a:lvl3pPr>
              <a:buClr>
                <a:srgbClr val="1CB8E7"/>
              </a:buClr>
              <a:defRPr>
                <a:latin typeface="Aptos" panose="020B0004020202020204" pitchFamily="34" charset="0"/>
              </a:defRPr>
            </a:lvl3pPr>
            <a:lvl4pPr>
              <a:buClr>
                <a:srgbClr val="1CB8E7"/>
              </a:buClr>
              <a:defRPr>
                <a:latin typeface="Aptos" panose="020B0004020202020204" pitchFamily="34" charset="0"/>
              </a:defRPr>
            </a:lvl4pPr>
            <a:lvl5pPr>
              <a:buClr>
                <a:srgbClr val="1CB8E7"/>
              </a:buCl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39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796414"/>
            <a:ext cx="10515600" cy="550605"/>
          </a:xfrm>
        </p:spPr>
        <p:txBody>
          <a:bodyPr anchor="b">
            <a:normAutofit/>
          </a:bodyPr>
          <a:lstStyle>
            <a:lvl1pPr>
              <a:defRPr sz="3600"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858298"/>
            <a:ext cx="10515600" cy="335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8119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92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9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4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629265"/>
            <a:ext cx="3932237" cy="1002890"/>
          </a:xfrm>
        </p:spPr>
        <p:txBody>
          <a:bodyPr anchor="b"/>
          <a:lstStyle>
            <a:lvl1pPr>
              <a:defRPr sz="3200">
                <a:solidFill>
                  <a:srgbClr val="215093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</a:t>
            </a:r>
            <a:br>
              <a:rPr lang="fr-FR" dirty="0"/>
            </a:br>
            <a:r>
              <a:rPr lang="fr-FR" dirty="0"/>
              <a:t>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1936955"/>
            <a:ext cx="5504477" cy="3303640"/>
          </a:xfrm>
        </p:spPr>
        <p:txBody>
          <a:bodyPr>
            <a:normAutofit/>
          </a:bodyPr>
          <a:lstStyle>
            <a:lvl1pPr>
              <a:defRPr sz="28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000">
                <a:latin typeface="Aptos" panose="020B0004020202020204" pitchFamily="34" charset="0"/>
              </a:defRPr>
            </a:lvl3pPr>
            <a:lvl4pPr>
              <a:defRPr sz="1800">
                <a:latin typeface="Aptos" panose="020B0004020202020204" pitchFamily="34" charset="0"/>
              </a:defRPr>
            </a:lvl4pPr>
            <a:lvl5pPr>
              <a:defRPr sz="1800">
                <a:latin typeface="Aptos" panose="020B00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936954"/>
            <a:ext cx="3932237" cy="331032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215093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9734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82250"/>
            <a:ext cx="3932237" cy="1263445"/>
          </a:xfrm>
        </p:spPr>
        <p:txBody>
          <a:bodyPr anchor="b"/>
          <a:lstStyle>
            <a:lvl1pPr>
              <a:defRPr sz="3200">
                <a:solidFill>
                  <a:srgbClr val="215093"/>
                </a:solidFill>
                <a:latin typeface="Aptos" panose="020B0004020202020204" pitchFamily="34" charset="0"/>
              </a:defRPr>
            </a:lvl1pPr>
          </a:lstStyle>
          <a:p>
            <a:r>
              <a:rPr lang="fr-FR" dirty="0"/>
              <a:t>Modifiez </a:t>
            </a:r>
            <a:br>
              <a:rPr lang="fr-FR" dirty="0"/>
            </a:br>
            <a:r>
              <a:rPr lang="fr-FR" dirty="0"/>
              <a:t>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907458"/>
            <a:ext cx="4462257" cy="3460956"/>
          </a:xfrm>
        </p:spPr>
        <p:txBody>
          <a:bodyPr anchor="t"/>
          <a:lstStyle>
            <a:lvl1pPr marL="0" indent="0" algn="ctr">
              <a:buNone/>
              <a:defRPr sz="3200">
                <a:latin typeface="Aptos" panose="020B00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937459"/>
            <a:ext cx="3932237" cy="3311014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ptos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</a:t>
            </a:r>
            <a:br>
              <a:rPr lang="fr-FR" dirty="0"/>
            </a:br>
            <a:r>
              <a:rPr lang="fr-FR" dirty="0"/>
              <a:t>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8585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06245"/>
            <a:ext cx="10515600" cy="5506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1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0" r:id="rId2"/>
    <p:sldLayoutId id="2147483672" r:id="rId3"/>
    <p:sldLayoutId id="2147483673" r:id="rId4"/>
    <p:sldLayoutId id="2147483674" r:id="rId5"/>
    <p:sldLayoutId id="2147483676" r:id="rId6"/>
    <p:sldLayoutId id="2147483677" r:id="rId7"/>
    <p:sldLayoutId id="2147483678" r:id="rId8"/>
    <p:sldLayoutId id="2147483679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215093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CB8E7"/>
        </a:buClr>
        <a:buFont typeface="Arial" panose="020B0604020202020204" pitchFamily="34" charset="0"/>
        <a:buChar char="•"/>
        <a:defRPr sz="28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24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20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18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B8E7"/>
        </a:buClr>
        <a:buFont typeface="Arial" panose="020B0604020202020204" pitchFamily="34" charset="0"/>
        <a:buChar char="•"/>
        <a:defRPr sz="1800" kern="1200">
          <a:solidFill>
            <a:srgbClr val="215093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C95350-64D8-F12E-2540-FC3526306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30836"/>
            <a:ext cx="12191999" cy="2035125"/>
          </a:xfrm>
        </p:spPr>
        <p:txBody>
          <a:bodyPr/>
          <a:lstStyle/>
          <a:p>
            <a:r>
              <a:rPr kumimoji="0" lang="fr-CA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D2E83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Find</a:t>
            </a:r>
            <a:r>
              <a:rPr kumimoji="0" lang="fr-CA" sz="6600" b="1" i="0" u="none" strike="noStrike" kern="1200" cap="none" spc="0" normalizeH="0" baseline="0" noProof="0" dirty="0">
                <a:ln>
                  <a:noFill/>
                </a:ln>
                <a:solidFill>
                  <a:srgbClr val="2D2E83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the </a:t>
            </a:r>
            <a:r>
              <a:rPr kumimoji="0" lang="fr-CA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D2E83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Prohibited</a:t>
            </a:r>
            <a:r>
              <a:rPr kumimoji="0" lang="fr-CA" sz="6600" b="1" i="0" u="none" strike="noStrike" kern="1200" cap="none" spc="0" normalizeH="0" baseline="0" noProof="0" dirty="0">
                <a:ln>
                  <a:noFill/>
                </a:ln>
                <a:solidFill>
                  <a:srgbClr val="2D2E83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Practices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1455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FDA19FE-4C97-EF5D-F58E-3A2C411A4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24" y="-6096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4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28DC0F-B031-8459-F02A-601CBFA9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654" y="2878395"/>
            <a:ext cx="10515600" cy="550605"/>
          </a:xfrm>
        </p:spPr>
        <p:txBody>
          <a:bodyPr>
            <a:noAutofit/>
          </a:bodyPr>
          <a:lstStyle/>
          <a:p>
            <a:r>
              <a:rPr lang="fr-CA" sz="6000" dirty="0" err="1"/>
              <a:t>Answer</a:t>
            </a:r>
            <a:r>
              <a:rPr lang="fr-CA" sz="6000" dirty="0"/>
              <a:t> key</a:t>
            </a:r>
          </a:p>
        </p:txBody>
      </p:sp>
    </p:spTree>
    <p:extLst>
      <p:ext uri="{BB962C8B-B14F-4D97-AF65-F5344CB8AC3E}">
        <p14:creationId xmlns:p14="http://schemas.microsoft.com/office/powerpoint/2010/main" val="954406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741BB-1021-4E58-AA76-D574C19F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2A3E6A4-E59F-4CD4-E64F-49046C291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808" y="-7315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347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9">
      <a:dk1>
        <a:srgbClr val="2D2E83"/>
      </a:dk1>
      <a:lt1>
        <a:sysClr val="window" lastClr="FFFFFF"/>
      </a:lt1>
      <a:dk2>
        <a:srgbClr val="38A7DE"/>
      </a:dk2>
      <a:lt2>
        <a:srgbClr val="BDE3F2"/>
      </a:lt2>
      <a:accent1>
        <a:srgbClr val="005DA1"/>
      </a:accent1>
      <a:accent2>
        <a:srgbClr val="3B85C4"/>
      </a:accent2>
      <a:accent3>
        <a:srgbClr val="4DC0DF"/>
      </a:accent3>
      <a:accent4>
        <a:srgbClr val="2FB7C2"/>
      </a:accent4>
      <a:accent5>
        <a:srgbClr val="2FB7C2"/>
      </a:accent5>
      <a:accent6>
        <a:srgbClr val="F7F109"/>
      </a:accent6>
      <a:hlink>
        <a:srgbClr val="0000FF"/>
      </a:hlink>
      <a:folHlink>
        <a:srgbClr val="002060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Base" ma:contentTypeID="0x0101003097D76B54FF0D42AAF3217D0343151900321D9D8F0D98E549ACE704D356D14E67" ma:contentTypeVersion="52" ma:contentTypeDescription="Document de l'intranet" ma:contentTypeScope="" ma:versionID="959be49f03d0e88c2ed420197c119e0a">
  <xsd:schema xmlns:xsd="http://www.w3.org/2001/XMLSchema" xmlns:xs="http://www.w3.org/2001/XMLSchema" xmlns:p="http://schemas.microsoft.com/office/2006/metadata/properties" xmlns:ns2="2cbd2f6c-00a7-4ca7-99c3-ea58e4b5c320" xmlns:ns3="6125797d-efc8-46a9-b792-19e4192daea0" targetNamespace="http://schemas.microsoft.com/office/2006/metadata/properties" ma:root="true" ma:fieldsID="f9960a2e63ec98ed85b661f4f81727df" ns2:_="" ns3:_="">
    <xsd:import namespace="2cbd2f6c-00a7-4ca7-99c3-ea58e4b5c320"/>
    <xsd:import namespace="6125797d-efc8-46a9-b792-19e4192daea0"/>
    <xsd:element name="properties">
      <xsd:complexType>
        <xsd:sequence>
          <xsd:element name="documentManagement">
            <xsd:complexType>
              <xsd:all>
                <xsd:element ref="ns2:UniteAdministrative"/>
                <xsd:element ref="ns2:RepertoireLaserfiche" minOccurs="0"/>
                <xsd:element ref="ns2:DescriptionDocument"/>
                <xsd:element ref="ns2:MotsCles" minOccurs="0"/>
                <xsd:element ref="ns2:Categorie"/>
                <xsd:element ref="ns2:Responsable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f6c-00a7-4ca7-99c3-ea58e4b5c320" elementFormDefault="qualified">
    <xsd:import namespace="http://schemas.microsoft.com/office/2006/documentManagement/types"/>
    <xsd:import namespace="http://schemas.microsoft.com/office/infopath/2007/PartnerControls"/>
    <xsd:element name="UniteAdministrative" ma:index="2" ma:displayName="Unité administrative" ma:format="Dropdown" ma:internalName="UniteAdministrative" ma:readOnly="false">
      <xsd:simpleType>
        <xsd:restriction base="dms:Choice">
          <xsd:enumeration value="Clubs sociaux"/>
          <xsd:enumeration value="Communications et éducation"/>
          <xsd:enumeration value="Juridique et enquêtes"/>
          <xsd:enumeration value="Permis et indemnisation"/>
          <xsd:enumeration value="Planification"/>
          <xsd:enumeration value="Présidence"/>
          <xsd:enumeration value="Ressources informationnelles"/>
          <xsd:enumeration value="Services administratifs"/>
          <xsd:enumeration value="Services aux clientèles"/>
          <xsd:enumeration value="Service de la médiation en ligne"/>
        </xsd:restriction>
      </xsd:simpleType>
    </xsd:element>
    <xsd:element name="RepertoireLaserfiche" ma:index="3" nillable="true" ma:displayName="Répertoire Laserfiche" ma:internalName="RepertoireLaserfiche" ma:readOnly="false">
      <xsd:simpleType>
        <xsd:restriction base="dms:Note">
          <xsd:maxLength value="255"/>
        </xsd:restriction>
      </xsd:simpleType>
    </xsd:element>
    <xsd:element name="DescriptionDocument" ma:index="4" ma:displayName="Description du document" ma:internalName="DescriptionDocument" ma:readOnly="false">
      <xsd:simpleType>
        <xsd:restriction base="dms:Note">
          <xsd:maxLength value="255"/>
        </xsd:restriction>
      </xsd:simpleType>
    </xsd:element>
    <xsd:element name="MotsCles" ma:index="5" nillable="true" ma:displayName="Mots clés du document" ma:internalName="MotsCles" ma:readOnly="false">
      <xsd:simpleType>
        <xsd:restriction base="dms:Note">
          <xsd:maxLength value="255"/>
        </xsd:restriction>
      </xsd:simpleType>
    </xsd:element>
    <xsd:element name="Categorie" ma:index="6" ma:displayName="Catégorie du document" ma:format="Dropdown" ma:internalName="Categorie" ma:readOnly="false">
      <xsd:simpleType>
        <xsd:restriction base="dms:Choice">
          <xsd:enumeration value="Vidéos"/>
          <xsd:enumeration value="Images / photos"/>
          <xsd:enumeration value="Formulaires"/>
          <xsd:enumeration value="Guides"/>
          <xsd:enumeration value="Politiques et directives"/>
          <xsd:enumeration value="Plans"/>
          <xsd:enumeration value="Rapports"/>
          <xsd:enumeration value="Sondages et consultations"/>
          <xsd:enumeration value="Tableaux et suivis"/>
          <xsd:enumeration value="Document de référence"/>
          <xsd:enumeration value="Autres documents gouvernementaux"/>
          <xsd:enumeration value="Autres documents administratifs"/>
        </xsd:restriction>
      </xsd:simpleType>
    </xsd:element>
    <xsd:element name="Responsable" ma:index="7" ma:displayName="Responsable" ma:list="UserInfo" ma:SharePointGroup="0" ma:internalName="Responsabl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25797d-efc8-46a9-b792-19e4192dae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C868BD-7DCF-4A93-A674-EC0E60BD4C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d2f6c-00a7-4ca7-99c3-ea58e4b5c320"/>
    <ds:schemaRef ds:uri="6125797d-efc8-46a9-b792-19e4192dae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3F5C26-C602-4F4A-A9D0-83D7827FDA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212</Words>
  <Application>Microsoft Office PowerPoint</Application>
  <PresentationFormat>Grand écran</PresentationFormat>
  <Paragraphs>22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Aptos</vt:lpstr>
      <vt:lpstr>Calibri</vt:lpstr>
      <vt:lpstr>Thème Office</vt:lpstr>
      <vt:lpstr>Find the Prohibited Practices</vt:lpstr>
      <vt:lpstr>Présentation PowerPoint</vt:lpstr>
      <vt:lpstr>Answer key</vt:lpstr>
      <vt:lpstr>Présentation PowerPoint</vt:lpstr>
    </vt:vector>
  </TitlesOfParts>
  <Company>Ministère du Conseil exécutif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de présentation PowerPoint pour public externe — Format grand écran</dc:title>
  <dc:creator>Sandoval, Claudia</dc:creator>
  <cp:lastModifiedBy>Couture, Julie</cp:lastModifiedBy>
  <cp:revision>50</cp:revision>
  <dcterms:created xsi:type="dcterms:W3CDTF">2019-04-02T14:08:11Z</dcterms:created>
  <dcterms:modified xsi:type="dcterms:W3CDTF">2026-05-04T20:27:56Z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0x0101003097D76B54FF0D42AAF3217D0343151900321D9D8F0D98E549ACE704D356D14E67</vt:lpwstr>
  </property>
  <property fmtid="{D5CDD505-2E9C-101B-9397-08002B2CF9AE}" pid="3" name="Responsable">
    <vt:lpwstr/>
  </property>
  <property fmtid="{D5CDD505-2E9C-101B-9397-08002B2CF9AE}" pid="4" name="MotsCles">
    <vt:lpwstr/>
  </property>
  <property fmtid="{D5CDD505-2E9C-101B-9397-08002B2CF9AE}" pid="5" name="Categorie">
    <vt:lpwstr/>
  </property>
  <property fmtid="{D5CDD505-2E9C-101B-9397-08002B2CF9AE}" pid="6" name="UniteAdministrative">
    <vt:lpwstr/>
  </property>
  <property fmtid="{D5CDD505-2E9C-101B-9397-08002B2CF9AE}" pid="7" name="RepertoireLaserfiche">
    <vt:lpwstr/>
  </property>
  <property fmtid="{D5CDD505-2E9C-101B-9397-08002B2CF9AE}" pid="8" name="DescriptionDocument">
    <vt:lpwstr/>
  </property>
</Properties>
</file>