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8" r:id="rId1"/>
    <p:sldMasterId id="2147483742" r:id="rId2"/>
    <p:sldMasterId id="2147483686" r:id="rId3"/>
    <p:sldMasterId id="2147483814" r:id="rId4"/>
  </p:sldMasterIdLst>
  <p:notesMasterIdLst>
    <p:notesMasterId r:id="rId12"/>
  </p:notesMasterIdLst>
  <p:handoutMasterIdLst>
    <p:handoutMasterId r:id="rId13"/>
  </p:handoutMasterIdLst>
  <p:sldIdLst>
    <p:sldId id="292" r:id="rId5"/>
    <p:sldId id="297" r:id="rId6"/>
    <p:sldId id="296" r:id="rId7"/>
    <p:sldId id="295" r:id="rId8"/>
    <p:sldId id="299" r:id="rId9"/>
    <p:sldId id="281" r:id="rId10"/>
    <p:sldId id="298" r:id="rId11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h Langevin" initials="JL" lastIdx="1" clrIdx="0">
    <p:extLst>
      <p:ext uri="{19B8F6BF-5375-455C-9EA6-DF929625EA0E}">
        <p15:presenceInfo xmlns:p15="http://schemas.microsoft.com/office/powerpoint/2012/main" userId="9fc3579649b3efe9" providerId="Windows Live"/>
      </p:ext>
    </p:extLst>
  </p:cmAuthor>
  <p:cmAuthor id="2" name="Couture, Julie" initials="JC" lastIdx="1" clrIdx="1">
    <p:extLst>
      <p:ext uri="{19B8F6BF-5375-455C-9EA6-DF929625EA0E}">
        <p15:presenceInfo xmlns:p15="http://schemas.microsoft.com/office/powerpoint/2012/main" userId="S::Julie.Couture@opc.gouv.qc.ca::e990527e-1a12-48a7-90a6-e6820e6201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B3"/>
    <a:srgbClr val="285969"/>
    <a:srgbClr val="82823E"/>
    <a:srgbClr val="728D9C"/>
    <a:srgbClr val="BEB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3" autoAdjust="0"/>
    <p:restoredTop sz="64967" autoAdjust="0"/>
  </p:normalViewPr>
  <p:slideViewPr>
    <p:cSldViewPr snapToGrid="0">
      <p:cViewPr varScale="1">
        <p:scale>
          <a:sx n="53" d="100"/>
          <a:sy n="53" d="100"/>
        </p:scale>
        <p:origin x="2256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4020-5AA7-422C-8B4E-79967E51CD6D}" type="datetimeFigureOut">
              <a:rPr lang="fr-CA" smtClean="0"/>
              <a:t>2025-10-17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AF07-4094-45B4-88F7-137CCFAFB3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586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7C63-8B19-4A17-8CA4-637C922A378F}" type="datetimeFigureOut">
              <a:rPr lang="fr-CA" smtClean="0"/>
              <a:t>2025-10-17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9CD2C-A496-451D-A9DF-981C05CC87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605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c.gouv.qc.ca/se-renseign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c.gouv.qc.ca/consommateur/bien-service/vehicule/auto-achat/occasion/bris-garantie/bon-fonctionnemen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c.gouv.qc.ca/consommateur/bien-service/vehicule/auto-achat/occasion/bris-garantie/garantie-commercan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pc.gouv.qc.ca/consommateur/bien-service/vehicule/auto-achat/occasion/bris-garantie/anticitron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fois que les élèves ont visionné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capsule vidéo, l’enseignant approfondit avec eux certaines notions 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l’aide de cette présentation.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Celle-ci traite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l’obligation pour les commerçants qui vendent des automobiles de posséder un permis et d’apposer une étiquette sur chaque automobile d’occasion</a:t>
            </a:r>
            <a:r>
              <a:rPr lang="fr-CA" sz="1200" u="non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u="dotted" strike="noStrik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fr-CA" sz="1200" u="non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vente ou en location.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CD2C-A496-451D-A9DF-981C05CC87E7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053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voiture d’occasion peut être achetée auprès d’un particulier ou chez un commerçant, c’est-à-dire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marchand de véhicules d’occasion (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communément appel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</a:t>
            </a:r>
            <a:r>
              <a:rPr lang="fr-CA" sz="1200" i="1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fr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endeur</a:t>
            </a:r>
            <a:r>
              <a:rPr lang="fr-CA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d’autos usagées</a:t>
            </a:r>
            <a:r>
              <a:rPr lang="fr-CA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commerçant qui vend des automobiles, lui, doit posséder un permis de l’Office de la protection du consommateur. Pour obtenir ce permis, il a l’obligation de fournir un cautionnement.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</a:t>
            </a:r>
            <a:r>
              <a:rPr lang="fr-CA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qu’un cautionnement?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une forme de dépôt qui sert de garantie,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c’est-à-dire un</a:t>
            </a:r>
            <a:r>
              <a:rPr lang="fr-CA" sz="1200" u="dotted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d’argent qui pourrait être utilisé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dédommager les consommateurs si le commerçant ne respectait pas ses obligations.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cautionnement pourrait servir, par exemple, à rembour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un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acompte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l’entreprise fermait avant que le consommateur ait pris possession de son véhicule. Il s’agit donc d’une protection financière.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commerçant doit afficher le permis dans son établissement et indiquer son numéro de permis dans le contrat qu’il remet au consommateu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l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orsque celui-ci achète un véhicule.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CD2C-A496-451D-A9DF-981C05CC87E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95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s’assurer que le commerçant possède bien un permis, il faut consulter l’outil 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Se renseigner sur un commerçan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l’Office de la protection du consommateur. </a:t>
            </a:r>
          </a:p>
          <a:p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rend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page Web de l’outil et demande aux élèves des noms de commerçants automobiles du 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quartier ou de la région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vérifier avec eux les informations disponibles, notamment : </a:t>
            </a:r>
          </a:p>
          <a:p>
            <a:pPr lvl="0"/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validité du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permis;</a:t>
            </a:r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et la nature des interventions de l’Office dont ils ont fait l’objet, le cas échéant (avis de non-conformité, poursuite pénale, sanction administrative pécuniaire, etc.);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de mises en demeure qu’ils ont reçues de consommateurs et leur sujet. </a:t>
            </a:r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CD2C-A496-451D-A9DF-981C05CC87E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109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commerçants sont également obligés d’apposer une étiquette sur chaque automobile d’occasion qu’ils mettent en vente ou en location. Cette étiquette contient des renseignements qui aideront le consommateur à prendre une décision éclairée. Il est donc très important d’en prendre connaissance.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Renseignements inscrits sur l’étiquette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L’étiquette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obligatoirement,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fournir les renseignements suivants :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prix de l’automobile;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 description complète (année de fabrication, numéro de série, marque, modèle, cylindrée du moteur);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de kilomètres indiqué à l’odomètre et le nombre de kilomètres réellement parcourus par l’automobile, s’il est différent;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catégorie de l’automobile (A, B, C ou D)</a:t>
            </a:r>
            <a:r>
              <a:rPr lang="fr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</a:t>
            </a:r>
            <a:r>
              <a:rPr lang="fr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garantie que le commerçant doit accorde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la Loi sur la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 du consommateur;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mention que le consommateur peut, sur demande, obtenir le nom et le numéro de téléphone du dernier propriétaire autre que le commerçant.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CD2C-A496-451D-A9DF-981C05CC87E7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367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B0F3-EC26-7B98-8336-7BD292A9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50D66C-53D1-7C80-601A-D7AC26066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3BEE210-7394-B841-9219-DC9374F71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Renseignements inscrits sur l’étiquette (suite)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S’il y a lieu, l’étiquette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 également indiquer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caractéristiques de la 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garantie du fabricant ou du commerçant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 elle est toujours en vigueur;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description des réparations faites depuis que le commerçant a l’automobile en sa possession, s’il y a lieu;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mention de l’utilisation antérieure de l’automobile si elle a servi comme taxi, auto d’école de conduite, auto de location, auto de police, ambulance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bien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pour la clientèle ou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voiture d’essai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l’identité du commerce ou de l’organisme public qui a été propriétaire du véhicule ou qui l’a lou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mention que le commerçant fournira un certificat de vérification mécanique s’il est nécessaire pour immatriculer l’automobile, par exemple si elle vient de l’extérieur du Québec ou si elle a été déclarée perte totale;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fait que l’auto a été déclarée « 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automobile gravement défectueuse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» par un tribunal.</a:t>
            </a:r>
            <a:endParaRPr lang="fr-F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CA" sz="1200" u="dotted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D05110-2C20-EEC6-05D7-B827E8394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CD2C-A496-451D-A9DF-981C05CC87E7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57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Remise de l’étiquette :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commerçant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aussi l’obligation de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remettre l’étiquette au consommateur quand 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celui-ci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achète ou loue l’automobile. Tout ce qui y est indiqué fait partie intégrante du contrat, à l’exception du prix auquel l’automobile est offerte et des caractéristiques de la garantie, qui peuvent être modifiées.</a:t>
            </a:r>
          </a:p>
          <a:p>
            <a:endParaRPr lang="fr-CA" dirty="0"/>
          </a:p>
          <a:p>
            <a:r>
              <a:rPr lang="fr-CA" dirty="0"/>
              <a:t>Si l’auto est achetée d’un particulier, il n’y aura évidemment pas d’étiquette sur le véhicule, ni de permis de commerçant.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CD2C-A496-451D-A9DF-981C05CC87E7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0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CD2C-A496-451D-A9DF-981C05CC87E7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06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508002" y="3946531"/>
            <a:ext cx="8128000" cy="8810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spc="100" baseline="0">
                <a:solidFill>
                  <a:srgbClr val="285969"/>
                </a:solidFill>
                <a:latin typeface="+mn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508002" y="4700589"/>
            <a:ext cx="8128000" cy="57467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82823E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31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texte">
    <p:bg>
      <p:bgPr>
        <a:solidFill>
          <a:srgbClr val="BEBD62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15788" y="1066272"/>
            <a:ext cx="5200704" cy="13306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85969"/>
              </a:buClr>
              <a:buFont typeface="Arial" panose="020B0604020202020204" pitchFamily="34" charset="0"/>
              <a:buNone/>
              <a:defRPr sz="2000" b="0">
                <a:solidFill>
                  <a:srgbClr val="2859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8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1"/>
            <a:endParaRPr lang="fr-CA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658576" y="759234"/>
            <a:ext cx="1944000" cy="1944688"/>
          </a:xfrm>
          <a:prstGeom prst="ellipse">
            <a:avLst/>
          </a:prstGeom>
          <a:ln w="12700">
            <a:solidFill>
              <a:srgbClr val="285969"/>
            </a:solidFill>
          </a:ln>
        </p:spPr>
        <p:txBody>
          <a:bodyPr/>
          <a:lstStyle>
            <a:lvl1pPr>
              <a:defRPr sz="1600"/>
            </a:lvl1pPr>
          </a:lstStyle>
          <a:p>
            <a:endParaRPr lang="fr-CA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2715788" y="3469231"/>
            <a:ext cx="5200704" cy="13306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285969"/>
              </a:buClr>
              <a:buFont typeface="Arial" panose="020B0604020202020204" pitchFamily="34" charset="0"/>
              <a:buNone/>
              <a:defRPr sz="2000" b="0">
                <a:solidFill>
                  <a:srgbClr val="2859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 sz="18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1"/>
            <a:endParaRPr lang="fr-CA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58576" y="3162193"/>
            <a:ext cx="1944000" cy="1944688"/>
          </a:xfrm>
          <a:prstGeom prst="ellipse">
            <a:avLst/>
          </a:prstGeom>
          <a:ln w="12700">
            <a:solidFill>
              <a:srgbClr val="285969"/>
            </a:solidFill>
          </a:ln>
        </p:spPr>
        <p:txBody>
          <a:bodyPr/>
          <a:lstStyle>
            <a:lvl1pPr>
              <a:defRPr sz="1600"/>
            </a:lvl1pPr>
          </a:lstStyle>
          <a:p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58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2 + texte encadré">
    <p:bg>
      <p:bgPr>
        <a:solidFill>
          <a:srgbClr val="728D9C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184986"/>
            <a:ext cx="9144000" cy="64800"/>
          </a:xfrm>
          <a:prstGeom prst="rect">
            <a:avLst/>
          </a:prstGeom>
          <a:solidFill>
            <a:srgbClr val="728D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30237" y="1824247"/>
            <a:ext cx="7861830" cy="3811588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3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5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troisièmes niveau</a:t>
            </a:r>
          </a:p>
          <a:p>
            <a:pPr lvl="0"/>
            <a:endParaRPr lang="fr-C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"/>
            <a:ext cx="9144000" cy="118498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30237" y="-64799"/>
            <a:ext cx="7861830" cy="1236133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82823E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67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2 + tableau encadré">
    <p:bg>
      <p:bgPr>
        <a:solidFill>
          <a:srgbClr val="728D9C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184986"/>
            <a:ext cx="9144000" cy="64800"/>
          </a:xfrm>
          <a:prstGeom prst="rect">
            <a:avLst/>
          </a:prstGeom>
          <a:solidFill>
            <a:srgbClr val="728D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"/>
            <a:ext cx="9144000" cy="118498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30237" y="-64799"/>
            <a:ext cx="7861830" cy="1236133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82823E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ableau 9"/>
          <p:cNvSpPr>
            <a:spLocks noGrp="1"/>
          </p:cNvSpPr>
          <p:nvPr>
            <p:ph type="tbl" sz="quarter" idx="10"/>
          </p:nvPr>
        </p:nvSpPr>
        <p:spPr>
          <a:xfrm>
            <a:off x="629842" y="1651002"/>
            <a:ext cx="7861697" cy="3863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97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3 + Comparaison"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22806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60258" y="487610"/>
            <a:ext cx="3933364" cy="670630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82823E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60257" y="1288871"/>
            <a:ext cx="3933365" cy="4293324"/>
          </a:xfrm>
          <a:prstGeom prst="rect">
            <a:avLst/>
          </a:prstGeom>
          <a:ln>
            <a:solidFill>
              <a:srgbClr val="728D9C"/>
            </a:solidFill>
          </a:ln>
        </p:spPr>
        <p:txBody>
          <a:bodyPr lIns="252000" tIns="252000" rIns="252000" bIns="252000"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4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</a:defRPr>
            </a:lvl1pPr>
            <a:lvl2pPr marL="742932" indent="-285744">
              <a:buFontTx/>
              <a:buBlip>
                <a:blip r:embed="rId5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6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>
                <a:latin typeface="Calibri" panose="020F0502020204030204" pitchFamily="34" charset="0"/>
              </a:rPr>
              <a:t>Énumération de troisième niveau</a:t>
            </a:r>
            <a:endParaRPr lang="fr-CA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4864002" y="1288870"/>
            <a:ext cx="3853278" cy="4293325"/>
          </a:xfrm>
          <a:prstGeom prst="rect">
            <a:avLst/>
          </a:prstGeom>
          <a:ln>
            <a:solidFill>
              <a:srgbClr val="728D9C"/>
            </a:solidFill>
          </a:ln>
        </p:spPr>
        <p:txBody>
          <a:bodyPr lIns="252000" tIns="252000" rIns="252000" bIns="252000"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4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</a:defRPr>
            </a:lvl1pPr>
            <a:lvl2pPr marL="742932" indent="-285744">
              <a:buFontTx/>
              <a:buBlip>
                <a:blip r:embed="rId5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6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>
                <a:latin typeface="Calibri" panose="020F0502020204030204" pitchFamily="34" charset="0"/>
              </a:rPr>
              <a:t>Énumération de troisième niveau</a:t>
            </a:r>
            <a:endParaRPr lang="fr-CA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863705" y="487609"/>
            <a:ext cx="3853575" cy="6706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rgbClr val="82823E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69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871332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52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de section"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48937" y="1802674"/>
            <a:ext cx="7646126" cy="160146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400" b="1">
                <a:solidFill>
                  <a:srgbClr val="285969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722811" y="3751263"/>
            <a:ext cx="7698378" cy="1854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2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1 + texte"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65115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50940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0"/>
          </p:nvPr>
        </p:nvSpPr>
        <p:spPr>
          <a:xfrm>
            <a:off x="778672" y="1694545"/>
            <a:ext cx="7586663" cy="3725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83" indent="-22859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71" indent="-228594">
              <a:buFontTx/>
              <a:buBlip>
                <a:blip r:embed="rId5"/>
              </a:buBlip>
              <a:defRPr sz="1800">
                <a:solidFill>
                  <a:srgbClr val="728D9C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796135" y="265113"/>
            <a:ext cx="7551737" cy="9318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rgbClr val="28596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1 + énumération"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30237" y="487609"/>
            <a:ext cx="7861830" cy="123613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82823E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30237" y="1919793"/>
            <a:ext cx="7861830" cy="3811588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4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5"/>
              </a:buBlip>
              <a:defRPr sz="2000">
                <a:solidFill>
                  <a:srgbClr val="828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5824" indent="-171446">
              <a:buFontTx/>
              <a:buBlip>
                <a:blip r:embed="rId6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 niveau</a:t>
            </a:r>
          </a:p>
          <a:p>
            <a:pPr lvl="0"/>
            <a:r>
              <a:rPr lang="fr-CA" dirty="0"/>
              <a:t>Énumération de premier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4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2 + texte + image">
    <p:bg>
      <p:bgPr>
        <a:blipFill dpi="0" rotWithShape="1">
          <a:blip r:embed="rId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22806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4868334" y="821266"/>
            <a:ext cx="3480330" cy="524377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85969"/>
                </a:solidFill>
                <a:latin typeface="Calibri" panose="020F050202020403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30240" y="821272"/>
            <a:ext cx="3518429" cy="1236133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82823E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0" y="2253456"/>
            <a:ext cx="351842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dirty="0"/>
              <a:t>Modifiez les styles du texte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9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2 + bloc"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31343" y="-1"/>
            <a:ext cx="4056521" cy="5694057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21218" y="487609"/>
            <a:ext cx="3561687" cy="1236133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1746" y="1876428"/>
            <a:ext cx="3561159" cy="2855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285969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niveau 2 + énumération"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692500"/>
            <a:ext cx="2891245" cy="197259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646466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75056" y="2252564"/>
            <a:ext cx="7861830" cy="1534773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3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5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 niveau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75057" y="439669"/>
            <a:ext cx="2516189" cy="1206797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285969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énumérations">
    <p:bg>
      <p:bgPr>
        <a:solidFill>
          <a:srgbClr val="BEBD62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823791"/>
            <a:ext cx="2424793" cy="158296"/>
          </a:xfrm>
          <a:prstGeom prst="rect">
            <a:avLst/>
          </a:prstGeom>
          <a:solidFill>
            <a:srgbClr val="728D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77756"/>
            <a:ext cx="9144000" cy="64800"/>
          </a:xfrm>
          <a:prstGeom prst="rect">
            <a:avLst/>
          </a:prstGeom>
          <a:solidFill>
            <a:srgbClr val="728D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3585602"/>
            <a:ext cx="2424793" cy="158296"/>
          </a:xfrm>
          <a:prstGeom prst="rect">
            <a:avLst/>
          </a:prstGeom>
          <a:solidFill>
            <a:srgbClr val="728D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539567"/>
            <a:ext cx="9144000" cy="64800"/>
          </a:xfrm>
          <a:prstGeom prst="rect">
            <a:avLst/>
          </a:prstGeom>
          <a:solidFill>
            <a:srgbClr val="728D9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641085" y="1167646"/>
            <a:ext cx="7861830" cy="1534773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3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5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641085" y="3929510"/>
            <a:ext cx="7861830" cy="1534773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3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5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62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énumérations">
    <p:bg>
      <p:bgPr>
        <a:solidFill>
          <a:srgbClr val="BEBD62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01234"/>
            <a:ext cx="2424793" cy="158296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55199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30237" y="542452"/>
            <a:ext cx="7861830" cy="1534773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3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5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 niveau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2372622"/>
            <a:ext cx="2424793" cy="158296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326587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4416027"/>
            <a:ext cx="2424793" cy="158296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379322"/>
            <a:ext cx="9144000" cy="64800"/>
          </a:xfrm>
          <a:prstGeom prst="rect">
            <a:avLst/>
          </a:prstGeom>
          <a:solidFill>
            <a:srgbClr val="BEBD6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CA" sz="1800" ker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630237" y="2604518"/>
            <a:ext cx="7861830" cy="1534773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3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5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 niveau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630237" y="4647921"/>
            <a:ext cx="7861830" cy="1534773"/>
          </a:xfrm>
          <a:prstGeom prst="rect">
            <a:avLst/>
          </a:prstGeom>
        </p:spPr>
        <p:txBody>
          <a:bodyPr/>
          <a:lstStyle>
            <a:lvl1pPr marL="285744" indent="-285744">
              <a:lnSpc>
                <a:spcPct val="100000"/>
              </a:lnSpc>
              <a:buClr>
                <a:srgbClr val="285969"/>
              </a:buClr>
              <a:buFontTx/>
              <a:buBlip>
                <a:blip r:embed="rId3"/>
              </a:buBlip>
              <a:defRPr sz="2400" b="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>
              <a:buFontTx/>
              <a:buBlip>
                <a:blip r:embed="rId4"/>
              </a:buBlip>
              <a:defRPr sz="2000">
                <a:solidFill>
                  <a:srgbClr val="82823E"/>
                </a:solidFill>
                <a:latin typeface="Calibri" panose="020F0502020204030204" pitchFamily="34" charset="0"/>
              </a:defRPr>
            </a:lvl2pPr>
            <a:lvl3pPr marL="1085824" indent="-171446">
              <a:buFontTx/>
              <a:buBlip>
                <a:blip r:embed="rId5"/>
              </a:buBlip>
              <a:defRPr sz="1800">
                <a:solidFill>
                  <a:srgbClr val="285969"/>
                </a:solidFill>
                <a:latin typeface="Calibri" panose="020F0502020204030204" pitchFamily="34" charset="0"/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CA" dirty="0"/>
              <a:t>Énumération de premier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1"/>
            <a:r>
              <a:rPr lang="fr-CA" dirty="0"/>
              <a:t>Énumération de deuxième niveau</a:t>
            </a:r>
          </a:p>
          <a:p>
            <a:pPr lvl="2"/>
            <a:r>
              <a:rPr lang="fr-CA" dirty="0"/>
              <a:t>Énumération de troisième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85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99" y="6028661"/>
            <a:ext cx="1510189" cy="521945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4166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99" y="6028661"/>
            <a:ext cx="1510189" cy="521945"/>
          </a:xfrm>
          <a:prstGeom prst="rect">
            <a:avLst/>
          </a:prstGeom>
        </p:spPr>
      </p:pic>
      <p:sp>
        <p:nvSpPr>
          <p:cNvPr id="4" name="Espace réservé du numéro de diapositive 1"/>
          <p:cNvSpPr>
            <a:spLocks noGrp="1"/>
          </p:cNvSpPr>
          <p:nvPr userDrawn="1"/>
        </p:nvSpPr>
        <p:spPr>
          <a:xfrm>
            <a:off x="3200400" y="6272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rgbClr val="2859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64FEFC-08A6-42A6-B1B1-D009673B8C13}" type="slidenum">
              <a:rPr lang="fr-CA" smtClean="0"/>
              <a:pPr/>
              <a:t>‹N°›</a:t>
            </a:fld>
            <a:endParaRPr lang="fr-CA" dirty="0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788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56" r:id="rId3"/>
    <p:sldLayoutId id="2147483745" r:id="rId4"/>
    <p:sldLayoutId id="2147483760" r:id="rId5"/>
    <p:sldLayoutId id="2147483749" r:id="rId6"/>
    <p:sldLayoutId id="2147483747" r:id="rId7"/>
    <p:sldLayoutId id="2147483748" r:id="rId8"/>
    <p:sldLayoutId id="2147483751" r:id="rId9"/>
    <p:sldLayoutId id="2147483753" r:id="rId10"/>
    <p:sldLayoutId id="2147483754" r:id="rId11"/>
    <p:sldLayoutId id="214748375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685800" y="2060575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CA" altLang="fr-FR" sz="4800" i="1" kern="0" spc="100" dirty="0">
                <a:solidFill>
                  <a:srgbClr val="285969"/>
                </a:solidFill>
                <a:latin typeface="Calibri" panose="020F0502020204030204" pitchFamily="34" charset="0"/>
              </a:rPr>
              <a:t>MERCI</a:t>
            </a:r>
            <a:endParaRPr lang="fr-FR" altLang="fr-FR" sz="4800" i="1" kern="0" spc="100" dirty="0">
              <a:solidFill>
                <a:srgbClr val="28596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99" y="6028661"/>
            <a:ext cx="1510189" cy="521945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420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bg2"/>
          </a:solidFill>
          <a:latin typeface="+mn-lt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bg2"/>
          </a:solidFill>
          <a:latin typeface="+mn-lt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bg2"/>
          </a:solidFill>
          <a:latin typeface="+mn-lt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bg2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bg2"/>
          </a:solidFill>
          <a:latin typeface="+mn-lt"/>
          <a:cs typeface="+mn-cs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bg2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 b="1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.xml"/><Relationship Id="rId7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5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6.png"/><Relationship Id="rId5" Type="http://schemas.openxmlformats.org/officeDocument/2006/relationships/tags" Target="../tags/tag31.xml"/><Relationship Id="rId10" Type="http://schemas.openxmlformats.org/officeDocument/2006/relationships/image" Target="../media/image12.png"/><Relationship Id="rId4" Type="http://schemas.openxmlformats.org/officeDocument/2006/relationships/tags" Target="../tags/tag30.xml"/><Relationship Id="rId9" Type="http://schemas.openxmlformats.org/officeDocument/2006/relationships/hyperlink" Target="https://www.opc.gouv.qc.ca/se-renseigner/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c.gouv.qc.ca/consommateur/bien-service/vehicule/auto-achat/occasion/bris-garantie/bon-fonctionnement/" TargetMode="External"/><Relationship Id="rId3" Type="http://schemas.openxmlformats.org/officeDocument/2006/relationships/tags" Target="../tags/tag3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7.xml"/><Relationship Id="rId10" Type="http://schemas.openxmlformats.org/officeDocument/2006/relationships/image" Target="../media/image10.png"/><Relationship Id="rId4" Type="http://schemas.openxmlformats.org/officeDocument/2006/relationships/tags" Target="../tags/tag36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c.gouv.qc.ca/consommateur/bien-service/vehicule/auto-achat/occasion/bris-garantie/garantie-commercant/" TargetMode="External"/><Relationship Id="rId3" Type="http://schemas.openxmlformats.org/officeDocument/2006/relationships/tags" Target="../tags/tag40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.xml"/><Relationship Id="rId10" Type="http://schemas.openxmlformats.org/officeDocument/2006/relationships/image" Target="../media/image10.png"/><Relationship Id="rId4" Type="http://schemas.openxmlformats.org/officeDocument/2006/relationships/tags" Target="../tags/tag4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3.png"/><Relationship Id="rId5" Type="http://schemas.openxmlformats.org/officeDocument/2006/relationships/tags" Target="../tags/tag47.xml"/><Relationship Id="rId10" Type="http://schemas.openxmlformats.org/officeDocument/2006/relationships/image" Target="../media/image10.png"/><Relationship Id="rId4" Type="http://schemas.openxmlformats.org/officeDocument/2006/relationships/tags" Target="../tags/tag4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494105" y="1802674"/>
            <a:ext cx="7646126" cy="1601460"/>
          </a:xfrm>
        </p:spPr>
        <p:txBody>
          <a:bodyPr/>
          <a:lstStyle/>
          <a:p>
            <a:pPr algn="l"/>
            <a:r>
              <a:rPr lang="fr-CA" sz="4000" dirty="0">
                <a:solidFill>
                  <a:srgbClr val="008DB3"/>
                </a:solidFill>
              </a:rPr>
              <a:t>Ta première voiture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467979" y="3751263"/>
            <a:ext cx="7698378" cy="1854200"/>
          </a:xfrm>
        </p:spPr>
        <p:txBody>
          <a:bodyPr/>
          <a:lstStyle/>
          <a:p>
            <a:pPr algn="l"/>
            <a:r>
              <a:rPr lang="fr-CA" sz="3600" dirty="0"/>
              <a:t>Permis et étiquette obligatoires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68" y="1169232"/>
            <a:ext cx="3190849" cy="2369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4"/>
          <a:stretch/>
        </p:blipFill>
        <p:spPr>
          <a:xfrm>
            <a:off x="-143301" y="3448444"/>
            <a:ext cx="9287301" cy="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7863" y="1660837"/>
            <a:ext cx="4037012" cy="1236133"/>
          </a:xfrm>
        </p:spPr>
        <p:txBody>
          <a:bodyPr/>
          <a:lstStyle/>
          <a:p>
            <a:r>
              <a:rPr lang="fr-CA" dirty="0">
                <a:solidFill>
                  <a:srgbClr val="008DB3"/>
                </a:solidFill>
              </a:rPr>
              <a:t>Permis obligatoire pour le commerçant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0237" y="2770177"/>
            <a:ext cx="7861830" cy="3811588"/>
          </a:xfrm>
        </p:spPr>
        <p:txBody>
          <a:bodyPr/>
          <a:lstStyle/>
          <a:p>
            <a:r>
              <a:rPr lang="fr-CA" dirty="0"/>
              <a:t>Délivré par l’Office de la protection du consommateur (OPC)</a:t>
            </a:r>
          </a:p>
          <a:p>
            <a:r>
              <a:rPr lang="fr-CA" dirty="0"/>
              <a:t>Nécessite de fournir un cautionnement à l’OPC</a:t>
            </a:r>
          </a:p>
          <a:p>
            <a:pPr lvl="1"/>
            <a:r>
              <a:rPr lang="fr-CA" dirty="0"/>
              <a:t>Le cautionnement est une somme d’argent utilisée pour dédommager les consommateurs si le commerçant ne respecte pas ses obligations</a:t>
            </a:r>
          </a:p>
          <a:p>
            <a:r>
              <a:rPr lang="fr-CA" dirty="0"/>
              <a:t>Affiché obligatoirement dans le commerce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47" y="1136596"/>
            <a:ext cx="3721702" cy="14302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84"/>
            <a:ext cx="9144000" cy="11271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4"/>
          <a:stretch/>
        </p:blipFill>
        <p:spPr>
          <a:xfrm>
            <a:off x="-88710" y="5726305"/>
            <a:ext cx="9232710" cy="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984" y="802736"/>
            <a:ext cx="7861830" cy="727580"/>
          </a:xfrm>
        </p:spPr>
        <p:txBody>
          <a:bodyPr/>
          <a:lstStyle/>
          <a:p>
            <a:r>
              <a:rPr lang="fr-CA" dirty="0">
                <a:solidFill>
                  <a:srgbClr val="008DB3"/>
                </a:solidFill>
              </a:rPr>
              <a:t>Le commerçant possède-t-il bien un permis?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85856" y="1750248"/>
            <a:ext cx="8513763" cy="727154"/>
          </a:xfrm>
        </p:spPr>
        <p:txBody>
          <a:bodyPr/>
          <a:lstStyle/>
          <a:p>
            <a:r>
              <a:rPr lang="fr-CA" dirty="0"/>
              <a:t>Vérifier avec l’outil </a:t>
            </a:r>
            <a:r>
              <a:rPr lang="fr-CA" i="1" dirty="0">
                <a:hlinkClick r:id="rId9"/>
              </a:rPr>
              <a:t>Se renseigner sur un commerçant</a:t>
            </a:r>
            <a:r>
              <a:rPr lang="fr-CA" i="1" dirty="0"/>
              <a:t> </a:t>
            </a:r>
            <a:r>
              <a:rPr lang="fr-CA" dirty="0"/>
              <a:t>de l’OPC</a:t>
            </a:r>
            <a:r>
              <a:rPr lang="fr-CA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16754" y="2506879"/>
            <a:ext cx="4266643" cy="2108025"/>
          </a:xfrm>
          <a:prstGeom prst="rect">
            <a:avLst/>
          </a:prstGeom>
        </p:spPr>
      </p:pic>
      <p:sp>
        <p:nvSpPr>
          <p:cNvPr id="7" name="Espace réservé du text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2269040"/>
            <a:ext cx="4716753" cy="3811588"/>
          </a:xfrm>
          <a:prstGeom prst="rect">
            <a:avLst/>
          </a:prstGeom>
        </p:spPr>
        <p:txBody>
          <a:bodyPr/>
          <a:lstStyle>
            <a:lvl1pPr marL="285744" indent="-28574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85969"/>
              </a:buClr>
              <a:buFontTx/>
              <a:buBlip>
                <a:blip r:embed="rId11"/>
              </a:buBlip>
              <a:defRPr sz="2400" b="0" kern="120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2"/>
              </a:buBlip>
              <a:defRPr sz="2000" kern="1200">
                <a:solidFill>
                  <a:srgbClr val="828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5824" indent="-17144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3"/>
              </a:buBlip>
              <a:defRPr sz="1800" kern="1200">
                <a:solidFill>
                  <a:srgbClr val="28596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CA" sz="2400" dirty="0">
                <a:solidFill>
                  <a:srgbClr val="285969"/>
                </a:solidFill>
                <a:latin typeface="Calibri" panose="020F0502020204030204" pitchFamily="34" charset="0"/>
              </a:rPr>
              <a:t>Cet outil informe sur :</a:t>
            </a:r>
          </a:p>
          <a:p>
            <a:pPr lvl="2">
              <a:buSzPct val="75000"/>
            </a:pPr>
            <a:r>
              <a:rPr lang="fr-CA" sz="2000" dirty="0"/>
              <a:t>la validité du permis des commerçants;</a:t>
            </a:r>
          </a:p>
          <a:p>
            <a:pPr lvl="2">
              <a:buSzPct val="75000"/>
            </a:pPr>
            <a:r>
              <a:rPr lang="fr-CA" sz="2000" dirty="0"/>
              <a:t>le nombre et la nature des interventions de l’Office dont ils ont fait l’objet, le cas échéant (avis de non-conformité, poursuite pénale, sanction administrative pécuniaire, etc.);</a:t>
            </a:r>
          </a:p>
          <a:p>
            <a:pPr lvl="2">
              <a:buSzPct val="75000"/>
            </a:pPr>
            <a:r>
              <a:rPr lang="fr-CA" sz="2000" dirty="0"/>
              <a:t>le nombre de mises en demeure reçues de consommateurs et leur sujet.</a:t>
            </a:r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84"/>
            <a:ext cx="9144000" cy="11271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4"/>
          <a:stretch/>
        </p:blipFill>
        <p:spPr>
          <a:xfrm>
            <a:off x="-61415" y="5726305"/>
            <a:ext cx="9205415" cy="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89872" y="815014"/>
            <a:ext cx="6275889" cy="1586851"/>
          </a:xfrm>
        </p:spPr>
        <p:txBody>
          <a:bodyPr/>
          <a:lstStyle/>
          <a:p>
            <a:r>
              <a:rPr lang="fr-CA" dirty="0">
                <a:solidFill>
                  <a:srgbClr val="008DB3"/>
                </a:solidFill>
              </a:rPr>
              <a:t>Étiquette obligatoire apposée sur chaque automobile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704386" y="2537218"/>
            <a:ext cx="7861830" cy="3811588"/>
          </a:xfrm>
        </p:spPr>
        <p:txBody>
          <a:bodyPr/>
          <a:lstStyle/>
          <a:p>
            <a:r>
              <a:rPr lang="fr-CA" sz="2100" dirty="0"/>
              <a:t>Prix de l’auto</a:t>
            </a:r>
          </a:p>
          <a:p>
            <a:r>
              <a:rPr lang="fr-CA" sz="2100" dirty="0"/>
              <a:t>Description complète (marque, modèle et numéro de série)</a:t>
            </a:r>
          </a:p>
          <a:p>
            <a:r>
              <a:rPr lang="fr-CA" sz="2100" dirty="0"/>
              <a:t>Kilométrage indiqué à l’odomètre et kilométrage réel</a:t>
            </a:r>
          </a:p>
          <a:p>
            <a:r>
              <a:rPr lang="fr-CA" sz="2100" dirty="0"/>
              <a:t>Catégorie de l’auto pour la </a:t>
            </a:r>
            <a:r>
              <a:rPr lang="fr-CA" sz="2100" dirty="0">
                <a:hlinkClick r:id="rId8"/>
              </a:rPr>
              <a:t>garantie de bon fonctionnement</a:t>
            </a:r>
            <a:endParaRPr lang="fr-CA" sz="2100" dirty="0"/>
          </a:p>
          <a:p>
            <a:r>
              <a:rPr lang="fr-CA" sz="2100" dirty="0"/>
              <a:t>la mention que le consommateur peut, sur demande, obtenir les coordonnées du dernier propriétaire autre que le commerçant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04">
            <a:off x="369397" y="850994"/>
            <a:ext cx="1177759" cy="14548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84"/>
            <a:ext cx="9144000" cy="11271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4"/>
          <a:stretch/>
        </p:blipFill>
        <p:spPr>
          <a:xfrm>
            <a:off x="-95534" y="5726305"/>
            <a:ext cx="9239534" cy="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F0B1-7D55-D916-F7DD-2AC344FE4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636F2-1682-5FA9-05CF-B376D812BC8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89872" y="365079"/>
            <a:ext cx="7294471" cy="1586851"/>
          </a:xfrm>
        </p:spPr>
        <p:txBody>
          <a:bodyPr/>
          <a:lstStyle/>
          <a:p>
            <a:r>
              <a:rPr lang="fr-CA" dirty="0">
                <a:solidFill>
                  <a:srgbClr val="008DB3"/>
                </a:solidFill>
              </a:rPr>
              <a:t>S’il y a lieu, l’étiquette doit également indiquer :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721151-29F9-AF83-C0E6-59B366D672D5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704386" y="2000200"/>
            <a:ext cx="7861830" cy="3811588"/>
          </a:xfrm>
        </p:spPr>
        <p:txBody>
          <a:bodyPr/>
          <a:lstStyle/>
          <a:p>
            <a:r>
              <a:rPr lang="fr-CA" sz="2100" dirty="0"/>
              <a:t>Caractéristiques de la </a:t>
            </a:r>
            <a:r>
              <a:rPr lang="fr-CA" sz="2100" dirty="0">
                <a:hlinkClick r:id="rId8"/>
              </a:rPr>
              <a:t>garantie du fabricant ou du commerçant</a:t>
            </a:r>
            <a:endParaRPr lang="fr-CA" sz="2100" dirty="0"/>
          </a:p>
          <a:p>
            <a:r>
              <a:rPr lang="fr-CA" sz="2100" dirty="0"/>
              <a:t>Description des réparations faites par le commerçant</a:t>
            </a:r>
          </a:p>
          <a:p>
            <a:r>
              <a:rPr lang="fr-CA" sz="2100" dirty="0"/>
              <a:t>Mention de l’utilisation antérieure de l’auto</a:t>
            </a:r>
          </a:p>
          <a:p>
            <a:r>
              <a:rPr lang="fr-CA" sz="2100" dirty="0"/>
              <a:t>Identité du commerce ou de l’organisme public qui a été propriétaire du véhicule ou qui l’a loué</a:t>
            </a:r>
          </a:p>
          <a:p>
            <a:r>
              <a:rPr lang="fr-CA" sz="2100" dirty="0"/>
              <a:t>Mention que le commerçant fournira un certificat de vérification mécanique s’il est nécessaire pour immatriculer l’automobile</a:t>
            </a:r>
          </a:p>
          <a:p>
            <a:r>
              <a:rPr lang="fr-CA" sz="2100" dirty="0"/>
              <a:t>le fait que l’auto a été déclarée « automobile gravement défectueuse » </a:t>
            </a:r>
          </a:p>
          <a:p>
            <a:endParaRPr lang="fr-CA" sz="21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5AB377-E622-F933-7C4D-BEE8AA3E61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04">
            <a:off x="369397" y="850994"/>
            <a:ext cx="1177759" cy="14548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9C8710-02C1-60A9-AACA-901EFEC012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84"/>
            <a:ext cx="9144000" cy="11271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198E71-72EC-D912-88EE-F01F5087DFF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4"/>
          <a:stretch/>
        </p:blipFill>
        <p:spPr>
          <a:xfrm>
            <a:off x="-95534" y="5726305"/>
            <a:ext cx="9239534" cy="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630236" y="2442302"/>
            <a:ext cx="8094663" cy="3811588"/>
          </a:xfrm>
        </p:spPr>
        <p:txBody>
          <a:bodyPr/>
          <a:lstStyle/>
          <a:p>
            <a:r>
              <a:rPr lang="fr-CA" dirty="0"/>
              <a:t>Le commerçant a aussi l’obligation de </a:t>
            </a:r>
            <a:r>
              <a:rPr lang="fr-CA" b="1" dirty="0"/>
              <a:t>remettre l’étiquette </a:t>
            </a:r>
            <a:r>
              <a:rPr lang="fr-CA" dirty="0"/>
              <a:t>au consommateur quand celui-ci achète l’auto.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0237" y="560179"/>
            <a:ext cx="5951037" cy="1236133"/>
          </a:xfrm>
        </p:spPr>
        <p:txBody>
          <a:bodyPr/>
          <a:lstStyle/>
          <a:p>
            <a:r>
              <a:rPr lang="fr-CA" dirty="0">
                <a:solidFill>
                  <a:srgbClr val="008DB3"/>
                </a:solidFill>
              </a:rPr>
              <a:t>Remise de l’étiquette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6565" y="4194128"/>
            <a:ext cx="7748334" cy="8169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84"/>
            <a:ext cx="9144000" cy="11271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4"/>
          <a:stretch/>
        </p:blipFill>
        <p:spPr>
          <a:xfrm>
            <a:off x="0" y="5726305"/>
            <a:ext cx="9144000" cy="181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447">
            <a:off x="7329713" y="742989"/>
            <a:ext cx="1066323" cy="13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308" y="1997243"/>
            <a:ext cx="8063460" cy="252214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CA" dirty="0"/>
              <a:t>En équipe, répondez aux </a:t>
            </a:r>
            <a:br>
              <a:rPr lang="fr-CA" dirty="0"/>
            </a:br>
            <a:r>
              <a:rPr lang="fr-CA" dirty="0"/>
              <a:t>questions 2 à 5 de la fiche de l’élève.</a:t>
            </a:r>
            <a:br>
              <a:rPr lang="fr-CA" dirty="0"/>
            </a:b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84"/>
            <a:ext cx="9144000" cy="11271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4"/>
          <a:stretch/>
        </p:blipFill>
        <p:spPr>
          <a:xfrm>
            <a:off x="-81887" y="5726305"/>
            <a:ext cx="9225887" cy="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4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ge titr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"/>
        <a:ea typeface=""/>
        <a:cs typeface="Times New Roman"/>
      </a:majorFont>
      <a:minorFont>
        <a:latin typeface="Calibri"/>
        <a:ea typeface=""/>
        <a:cs typeface="Times New Roma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Personnalisé 3">
      <a:dk1>
        <a:srgbClr val="000000"/>
      </a:dk1>
      <a:lt1>
        <a:srgbClr val="FFFFFF"/>
      </a:lt1>
      <a:dk2>
        <a:srgbClr val="285969"/>
      </a:dk2>
      <a:lt2>
        <a:srgbClr val="F2F2F2"/>
      </a:lt2>
      <a:accent1>
        <a:srgbClr val="285969"/>
      </a:accent1>
      <a:accent2>
        <a:srgbClr val="BEBD62"/>
      </a:accent2>
      <a:accent3>
        <a:srgbClr val="285969"/>
      </a:accent3>
      <a:accent4>
        <a:srgbClr val="000000"/>
      </a:accent4>
      <a:accent5>
        <a:srgbClr val="BEBD62"/>
      </a:accent5>
      <a:accent6>
        <a:srgbClr val="728D9C"/>
      </a:accent6>
      <a:hlink>
        <a:srgbClr val="728D9C"/>
      </a:hlink>
      <a:folHlink>
        <a:srgbClr val="7F7F7F"/>
      </a:folHlink>
    </a:clrScheme>
    <a:fontScheme name="Personnalisé 1">
      <a:majorFont>
        <a:latin typeface="Calibri"/>
        <a:ea typeface=""/>
        <a:cs typeface="Times New Roman"/>
      </a:majorFont>
      <a:minorFont>
        <a:latin typeface="Calibri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lusion">
  <a:themeElements>
    <a:clrScheme name="OPC2016">
      <a:dk1>
        <a:srgbClr val="000000"/>
      </a:dk1>
      <a:lt1>
        <a:srgbClr val="FFFFFF"/>
      </a:lt1>
      <a:dk2>
        <a:srgbClr val="285969"/>
      </a:dk2>
      <a:lt2>
        <a:srgbClr val="F2F2F2"/>
      </a:lt2>
      <a:accent1>
        <a:srgbClr val="285969"/>
      </a:accent1>
      <a:accent2>
        <a:srgbClr val="BEBD62"/>
      </a:accent2>
      <a:accent3>
        <a:srgbClr val="728D9C"/>
      </a:accent3>
      <a:accent4>
        <a:srgbClr val="000000"/>
      </a:accent4>
      <a:accent5>
        <a:srgbClr val="BEBD62"/>
      </a:accent5>
      <a:accent6>
        <a:srgbClr val="BEBD62"/>
      </a:accent6>
      <a:hlink>
        <a:srgbClr val="728D9C"/>
      </a:hlink>
      <a:folHlink>
        <a:srgbClr val="7F7F7F"/>
      </a:folHlink>
    </a:clrScheme>
    <a:fontScheme name="Personnalisé 1">
      <a:majorFont>
        <a:latin typeface="Calibri Light"/>
        <a:ea typeface=""/>
        <a:cs typeface="Times New Roman"/>
      </a:majorFont>
      <a:minorFont>
        <a:latin typeface="Calibri Light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barit_PowerPoint_4-3.potx" id="{AB9F3BDC-EFE7-4F50-9EBC-53AE5BB3AC53}" vid="{D033C249-E940-4EB3-B271-92A0B34BC5F3}"/>
    </a:ext>
  </a:extLst>
</a:theme>
</file>

<file path=ppt/theme/theme4.xml><?xml version="1.0" encoding="utf-8"?>
<a:theme xmlns:a="http://schemas.openxmlformats.org/drawingml/2006/main" name="Page vier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2618</TotalTime>
  <Words>1028</Words>
  <Application>Microsoft Office PowerPoint</Application>
  <PresentationFormat>Affichage à l'écran (4:3)</PresentationFormat>
  <Paragraphs>80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 Narrow</vt:lpstr>
      <vt:lpstr>Calibri</vt:lpstr>
      <vt:lpstr>Arial</vt:lpstr>
      <vt:lpstr>Open Sans</vt:lpstr>
      <vt:lpstr>Page titre</vt:lpstr>
      <vt:lpstr>Contenu</vt:lpstr>
      <vt:lpstr>Conclusion</vt:lpstr>
      <vt:lpstr>Page vierge</vt:lpstr>
      <vt:lpstr>Présentation PowerPoint</vt:lpstr>
      <vt:lpstr>Permis obligatoire pour le commerçant </vt:lpstr>
      <vt:lpstr>Le commerçant possède-t-il bien un permis?</vt:lpstr>
      <vt:lpstr>Étiquette obligatoire apposée sur chaque automobile </vt:lpstr>
      <vt:lpstr>S’il y a lieu, l’étiquette doit également indiquer :</vt:lpstr>
      <vt:lpstr>Remise de l’étiquette</vt:lpstr>
      <vt:lpstr>En équipe, répondez aux  questions 2 à 5 de la fiche de l’élève.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Nappert, Caroline</dc:creator>
  <cp:lastModifiedBy>Couture, Julie</cp:lastModifiedBy>
  <cp:revision>134</cp:revision>
  <dcterms:created xsi:type="dcterms:W3CDTF">2016-04-06T14:13:34Z</dcterms:created>
  <dcterms:modified xsi:type="dcterms:W3CDTF">2025-10-17T14:54:04Z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DCEE259F-2F94-464D-B698-F63AC0D8057C</vt:lpwstr>
  </property>
  <property fmtid="{D5CDD505-2E9C-101B-9397-08002B2CF9AE}" pid="3" name="ArticulatePath">
    <vt:lpwstr>Présentation2</vt:lpwstr>
  </property>
</Properties>
</file>