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0" r:id="rId3"/>
  </p:sldMasterIdLst>
  <p:notesMasterIdLst>
    <p:notesMasterId r:id="rId11"/>
  </p:notesMasterIdLst>
  <p:handoutMasterIdLst>
    <p:handoutMasterId r:id="rId12"/>
  </p:handoutMasterIdLst>
  <p:sldIdLst>
    <p:sldId id="256" r:id="rId4"/>
    <p:sldId id="258" r:id="rId5"/>
    <p:sldId id="259" r:id="rId6"/>
    <p:sldId id="266" r:id="rId7"/>
    <p:sldId id="267" r:id="rId8"/>
    <p:sldId id="268" r:id="rId9"/>
    <p:sldId id="26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62954" autoAdjust="0"/>
  </p:normalViewPr>
  <p:slideViewPr>
    <p:cSldViewPr snapToGrid="0">
      <p:cViewPr varScale="1">
        <p:scale>
          <a:sx n="52" d="100"/>
          <a:sy n="52" d="100"/>
        </p:scale>
        <p:origin x="1872"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168"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D3FD8C-AB8C-4ED2-8A71-E48040E03B0D}" type="datetimeFigureOut">
              <a:rPr lang="fr-CA" smtClean="0"/>
              <a:t>2026-02-17</a:t>
            </a:fld>
            <a:endParaRPr lang="fr-CA"/>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3D704-B3DE-4362-B744-DF3AC3482AE2}" type="slidenum">
              <a:rPr lang="fr-CA" smtClean="0"/>
              <a:t>‹n°›</a:t>
            </a:fld>
            <a:endParaRPr lang="fr-CA"/>
          </a:p>
        </p:txBody>
      </p:sp>
    </p:spTree>
    <p:extLst>
      <p:ext uri="{BB962C8B-B14F-4D97-AF65-F5344CB8AC3E}">
        <p14:creationId xmlns:p14="http://schemas.microsoft.com/office/powerpoint/2010/main" val="1870615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63DC8-C6F9-4622-8DFC-2F20DC9BB91F}" type="datetimeFigureOut">
              <a:rPr lang="fr-CA" smtClean="0"/>
              <a:t>2026-02-17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41C64-3B65-4897-8D3B-3B1D0179E22D}" type="slidenum">
              <a:rPr lang="fr-CA" smtClean="0"/>
              <a:t>‹n°›</a:t>
            </a:fld>
            <a:endParaRPr lang="fr-CA"/>
          </a:p>
        </p:txBody>
      </p:sp>
    </p:spTree>
    <p:extLst>
      <p:ext uri="{BB962C8B-B14F-4D97-AF65-F5344CB8AC3E}">
        <p14:creationId xmlns:p14="http://schemas.microsoft.com/office/powerpoint/2010/main" val="322818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pc.gouv.qc.ca/en/information-mercha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pc.gouv.qc.ca/en/consumer/good-service/vehicle/car-purchase/used/damage-warranty/warranty-fitnes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pc.gouv.qc.ca/en/consumer/good-service/vehicle/car-purchase/used/damage-warranty/merchant-warrant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kern="1200" dirty="0">
                <a:solidFill>
                  <a:schemeClr val="tx1"/>
                </a:solidFill>
                <a:effectLst/>
                <a:latin typeface="+mn-lt"/>
                <a:ea typeface="+mn-ea"/>
                <a:cs typeface="+mn-cs"/>
              </a:rPr>
              <a:t>Once the students have watched the video clip, the teacher expands on certain concepts with the help of this presentation.</a:t>
            </a:r>
            <a:endParaRPr lang="fr-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This presentation deals with the requirement for merchants who sell automobiles to hold a permit and affix a label  on every used automobile the merchant puts up for sale or long-term lease. </a:t>
            </a:r>
            <a:endParaRPr lang="fr-CA"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1</a:t>
            </a:fld>
            <a:endParaRPr lang="fr-CA"/>
          </a:p>
        </p:txBody>
      </p:sp>
    </p:spTree>
    <p:extLst>
      <p:ext uri="{BB962C8B-B14F-4D97-AF65-F5344CB8AC3E}">
        <p14:creationId xmlns:p14="http://schemas.microsoft.com/office/powerpoint/2010/main" val="394613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kern="1200" dirty="0">
                <a:solidFill>
                  <a:schemeClr val="tx1"/>
                </a:solidFill>
                <a:effectLst/>
                <a:latin typeface="+mn-lt"/>
                <a:ea typeface="+mn-ea"/>
                <a:cs typeface="+mn-cs"/>
              </a:rPr>
              <a:t>A used automobile can be purchased from an individual or a merchant, that is, a used vehicle dealer (aka "used car dealer"). </a:t>
            </a:r>
            <a:endParaRPr lang="fr-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Merchants who sell automobiles are required to hold a permit from the Office de la protection du consommateur. To obtain this permit, merchants must provide security. </a:t>
            </a:r>
            <a:endParaRPr lang="fr-CA" sz="1200"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What is security?</a:t>
            </a:r>
            <a:endParaRPr lang="fr-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It is a type of deposit that serves as a warranty. More specifically, it is a sum of money that could be used to compensate consumers should a merchant fail to abide by its obligations. </a:t>
            </a:r>
            <a:endParaRPr lang="fr-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For example, the security could be used to reimburse a down payment if the company closes before the consumer takes possession of a vehicle. The security therefore serves as financial protection. </a:t>
            </a:r>
            <a:endParaRPr lang="fr-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Merchants must display their permit in their place of business and indicate their permit number on every contract they give out to consumers when they purchase a vehicle. </a:t>
            </a:r>
            <a:endParaRPr lang="fr-CA"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2</a:t>
            </a:fld>
            <a:endParaRPr lang="fr-CA"/>
          </a:p>
        </p:txBody>
      </p:sp>
    </p:spTree>
    <p:extLst>
      <p:ext uri="{BB962C8B-B14F-4D97-AF65-F5344CB8AC3E}">
        <p14:creationId xmlns:p14="http://schemas.microsoft.com/office/powerpoint/2010/main" val="202603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kern="1200" dirty="0">
                <a:solidFill>
                  <a:schemeClr val="tx1"/>
                </a:solidFill>
                <a:effectLst/>
                <a:latin typeface="+mn-lt"/>
                <a:ea typeface="+mn-ea"/>
                <a:cs typeface="+mn-cs"/>
              </a:rPr>
              <a:t>To make sure a merchant really holds a permit, consumers should refer to the </a:t>
            </a:r>
            <a:r>
              <a:rPr lang="en-CA" sz="1200" u="sng" kern="1200" dirty="0">
                <a:solidFill>
                  <a:schemeClr val="tx1"/>
                </a:solidFill>
                <a:effectLst/>
                <a:latin typeface="+mn-lt"/>
                <a:ea typeface="+mn-ea"/>
                <a:cs typeface="+mn-cs"/>
                <a:hlinkClick r:id="rId3"/>
              </a:rPr>
              <a:t>Get Information About a Merchant</a:t>
            </a:r>
            <a:r>
              <a:rPr lang="en-CA" sz="1200" kern="1200" dirty="0">
                <a:solidFill>
                  <a:schemeClr val="tx1"/>
                </a:solidFill>
                <a:effectLst/>
                <a:latin typeface="+mn-lt"/>
                <a:ea typeface="+mn-ea"/>
                <a:cs typeface="+mn-cs"/>
              </a:rPr>
              <a:t> tool on the Office de la protection du consommateur website. </a:t>
            </a:r>
          </a:p>
          <a:p>
            <a:endParaRPr lang="fr-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teacher goes to the tool's webpage and asks the students to name local or regional car dealerships to check the available information about them, including:</a:t>
            </a:r>
            <a:endParaRPr lang="fr-CA" sz="1200" kern="1200" dirty="0">
              <a:solidFill>
                <a:schemeClr val="tx1"/>
              </a:solidFill>
              <a:effectLst/>
              <a:latin typeface="+mn-lt"/>
              <a:ea typeface="+mn-ea"/>
              <a:cs typeface="+mn-cs"/>
            </a:endParaRPr>
          </a:p>
          <a:p>
            <a:pPr marL="628650" lvl="1" indent="-171450">
              <a:buFontTx/>
              <a:buChar char="-"/>
            </a:pPr>
            <a:r>
              <a:rPr lang="en-CA" sz="1200" kern="1200" dirty="0">
                <a:solidFill>
                  <a:schemeClr val="tx1"/>
                </a:solidFill>
                <a:effectLst/>
                <a:latin typeface="+mn-lt"/>
                <a:ea typeface="+mn-ea"/>
                <a:cs typeface="+mn-cs"/>
              </a:rPr>
              <a:t>the validity of their permit;</a:t>
            </a:r>
          </a:p>
          <a:p>
            <a:pPr marL="628650" lvl="1" indent="-171450">
              <a:buFontTx/>
              <a:buChar char="-"/>
            </a:pPr>
            <a:r>
              <a:rPr lang="en-US" sz="1200" kern="1200" dirty="0">
                <a:solidFill>
                  <a:schemeClr val="tx1"/>
                </a:solidFill>
                <a:effectLst/>
                <a:latin typeface="+mn-lt"/>
                <a:ea typeface="+mn-ea"/>
                <a:cs typeface="+mn-cs"/>
              </a:rPr>
              <a:t>the number and nature of any interventions they have received from the Office (notice of non-compliance, criminal prosecution, administrative fine, etc.);</a:t>
            </a:r>
          </a:p>
          <a:p>
            <a:pPr marL="628650" lvl="1" indent="-171450">
              <a:buFontTx/>
              <a:buChar char="-"/>
            </a:pPr>
            <a:r>
              <a:rPr lang="en-CA" sz="1200" kern="1200" dirty="0">
                <a:solidFill>
                  <a:schemeClr val="tx1"/>
                </a:solidFill>
                <a:effectLst/>
                <a:latin typeface="+mn-lt"/>
                <a:ea typeface="+mn-ea"/>
                <a:cs typeface="+mn-cs"/>
              </a:rPr>
              <a:t>the number of formal notices they have received from consumers. </a:t>
            </a:r>
            <a:endParaRPr lang="fr-CA"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3</a:t>
            </a:fld>
            <a:endParaRPr lang="fr-CA"/>
          </a:p>
        </p:txBody>
      </p:sp>
    </p:spTree>
    <p:extLst>
      <p:ext uri="{BB962C8B-B14F-4D97-AF65-F5344CB8AC3E}">
        <p14:creationId xmlns:p14="http://schemas.microsoft.com/office/powerpoint/2010/main" val="285380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45C54-1BF5-21A2-F053-D6F4EAEFC69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770F0DDE-1B13-DD9C-5DA3-601A61FA338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DA1B9BE-2DDA-0664-6F70-27CE977FEBB2}"/>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Merchants must affix a label on each </a:t>
            </a:r>
            <a:r>
              <a:rPr lang="en-CA" sz="1200" b="1" kern="1200" dirty="0">
                <a:solidFill>
                  <a:schemeClr val="tx1"/>
                </a:solidFill>
                <a:effectLst/>
                <a:latin typeface="+mn-lt"/>
                <a:ea typeface="+mn-ea"/>
                <a:cs typeface="+mn-cs"/>
              </a:rPr>
              <a:t>used vehicle</a:t>
            </a:r>
            <a:r>
              <a:rPr lang="en-CA" sz="1200" kern="1200" dirty="0">
                <a:solidFill>
                  <a:schemeClr val="tx1"/>
                </a:solidFill>
                <a:effectLst/>
                <a:latin typeface="+mn-lt"/>
                <a:ea typeface="+mn-ea"/>
                <a:cs typeface="+mn-cs"/>
              </a:rPr>
              <a:t> they put up for sale or for lease. This label contains details that will help you make an informed decision. It is therefore very important to read it.</a:t>
            </a:r>
            <a:endParaRPr lang="fr-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Information listed on the label</a:t>
            </a:r>
            <a:endParaRPr lang="fr-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label must contain the following information:</a:t>
            </a:r>
            <a:endParaRPr lang="fr-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price of the vehicle;</a:t>
            </a:r>
            <a:endParaRPr lang="fr-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its complete description (model year, serial number, make, model, engine displacement);</a:t>
            </a:r>
            <a:endParaRPr lang="fr-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number of kilometres indicated on the odometer and the actual of number of kilometres the vehicle has travelled, if different;</a:t>
            </a:r>
            <a:endParaRPr lang="fr-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vehicle category (A, B, C or D), for the </a:t>
            </a:r>
            <a:r>
              <a:rPr lang="en-CA" sz="1200" u="sng" kern="1200" dirty="0">
                <a:solidFill>
                  <a:schemeClr val="tx1"/>
                </a:solidFill>
                <a:effectLst/>
                <a:latin typeface="+mn-lt"/>
                <a:ea typeface="+mn-ea"/>
                <a:cs typeface="+mn-cs"/>
                <a:hlinkClick r:id="rId3"/>
              </a:rPr>
              <a:t>warranty of fitness the merchant must provide</a:t>
            </a:r>
            <a:r>
              <a:rPr lang="en-CA" sz="1200" kern="1200" dirty="0">
                <a:solidFill>
                  <a:schemeClr val="tx1"/>
                </a:solidFill>
                <a:effectLst/>
                <a:latin typeface="+mn-lt"/>
                <a:ea typeface="+mn-ea"/>
                <a:cs typeface="+mn-cs"/>
              </a:rPr>
              <a:t>, under the </a:t>
            </a:r>
            <a:r>
              <a:rPr lang="en-CA" sz="1200" i="1" kern="1200" dirty="0">
                <a:solidFill>
                  <a:schemeClr val="tx1"/>
                </a:solidFill>
                <a:effectLst/>
                <a:latin typeface="+mn-lt"/>
                <a:ea typeface="+mn-ea"/>
                <a:cs typeface="+mn-cs"/>
              </a:rPr>
              <a:t>Consumer Protection Act</a:t>
            </a:r>
            <a:r>
              <a:rPr lang="en-CA"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 indication that you may, on request, obtain the name and telephone number of the most recent owner other than the merchant.</a:t>
            </a:r>
            <a:endParaRPr lang="fr-CA" sz="1200" kern="1200" dirty="0">
              <a:solidFill>
                <a:schemeClr val="tx1"/>
              </a:solidFill>
              <a:effectLst/>
              <a:latin typeface="+mn-lt"/>
              <a:ea typeface="+mn-ea"/>
              <a:cs typeface="+mn-cs"/>
            </a:endParaRPr>
          </a:p>
          <a:p>
            <a:endParaRPr lang="fr-FR" dirty="0"/>
          </a:p>
        </p:txBody>
      </p:sp>
      <p:sp>
        <p:nvSpPr>
          <p:cNvPr id="4" name="Espace réservé du numéro de diapositive 3">
            <a:extLst>
              <a:ext uri="{FF2B5EF4-FFF2-40B4-BE49-F238E27FC236}">
                <a16:creationId xmlns:a16="http://schemas.microsoft.com/office/drawing/2014/main" id="{937BF506-97BA-1459-9863-FF0D8990D52E}"/>
              </a:ext>
            </a:extLst>
          </p:cNvPr>
          <p:cNvSpPr>
            <a:spLocks noGrp="1"/>
          </p:cNvSpPr>
          <p:nvPr>
            <p:ph type="sldNum" sz="quarter" idx="5"/>
          </p:nvPr>
        </p:nvSpPr>
        <p:spPr/>
        <p:txBody>
          <a:bodyPr/>
          <a:lstStyle/>
          <a:p>
            <a:fld id="{9FC41C64-3B65-4897-8D3B-3B1D0179E22D}" type="slidenum">
              <a:rPr lang="fr-CA" smtClean="0"/>
              <a:t>4</a:t>
            </a:fld>
            <a:endParaRPr lang="fr-CA"/>
          </a:p>
        </p:txBody>
      </p:sp>
    </p:spTree>
    <p:extLst>
      <p:ext uri="{BB962C8B-B14F-4D97-AF65-F5344CB8AC3E}">
        <p14:creationId xmlns:p14="http://schemas.microsoft.com/office/powerpoint/2010/main" val="51857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2F894-B509-44E3-6920-7851F38CDD43}"/>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C515CF73-6C44-5E6D-56BE-C113037964E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D4FBB42-D447-D3DC-44C1-292A6EA1558B}"/>
              </a:ext>
            </a:extLst>
          </p:cNvPr>
          <p:cNvSpPr>
            <a:spLocks noGrp="1"/>
          </p:cNvSpPr>
          <p:nvPr>
            <p:ph type="body" idx="1"/>
          </p:nvPr>
        </p:nvSpPr>
        <p:spPr/>
        <p:txBody>
          <a:bodyPr/>
          <a:lstStyle/>
          <a:p>
            <a:r>
              <a:rPr lang="en-CA" sz="1200" b="1" kern="1200" dirty="0">
                <a:solidFill>
                  <a:schemeClr val="tx1"/>
                </a:solidFill>
                <a:effectLst/>
                <a:latin typeface="+mn-lt"/>
                <a:ea typeface="+mn-ea"/>
                <a:cs typeface="+mn-cs"/>
              </a:rPr>
              <a:t>Information listed on the label (suite)</a:t>
            </a: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applicable, the label must also indicate:</a:t>
            </a:r>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details regarding the </a:t>
            </a:r>
            <a:r>
              <a:rPr lang="en-CA" sz="1200" u="sng" kern="1200" dirty="0">
                <a:solidFill>
                  <a:schemeClr val="tx1"/>
                </a:solidFill>
                <a:effectLst/>
                <a:latin typeface="+mn-lt"/>
                <a:ea typeface="+mn-ea"/>
                <a:cs typeface="+mn-cs"/>
                <a:hlinkClick r:id="rId3"/>
              </a:rPr>
              <a:t>manufacturer's or merchant’s warranty</a:t>
            </a:r>
            <a:r>
              <a:rPr lang="en-CA" sz="1200" kern="1200" dirty="0">
                <a:solidFill>
                  <a:schemeClr val="tx1"/>
                </a:solidFill>
                <a:effectLst/>
                <a:latin typeface="+mn-lt"/>
                <a:ea typeface="+mn-ea"/>
                <a:cs typeface="+mn-cs"/>
              </a:rPr>
              <a:t>, if it is still valid;</a:t>
            </a:r>
            <a:endParaRPr lang="fr-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description of any repairs made since the vehicle has been in the merchant’s possession;</a:t>
            </a:r>
            <a:endParaRPr lang="fr-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information regarding prior use of the vehicle if it was used as a taxi, a driving school vehicle, a rental vehicle, a police vehicle, an ambulance or a courtesy or demo vehicle;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identity of the business or public body that owned or leased the vehicle;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indication that the merchant will provide a mechanical inspection certificate if one is required to register the vehicle, e.g., it is from outside Québec or has been declared a total loss;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fact that the vehicle has been declared a “seriously defective automobile” by a court of law.</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a:extLst>
              <a:ext uri="{FF2B5EF4-FFF2-40B4-BE49-F238E27FC236}">
                <a16:creationId xmlns:a16="http://schemas.microsoft.com/office/drawing/2014/main" id="{61F9970B-DA52-5421-021E-C023D45A49B1}"/>
              </a:ext>
            </a:extLst>
          </p:cNvPr>
          <p:cNvSpPr>
            <a:spLocks noGrp="1"/>
          </p:cNvSpPr>
          <p:nvPr>
            <p:ph type="sldNum" sz="quarter" idx="5"/>
          </p:nvPr>
        </p:nvSpPr>
        <p:spPr/>
        <p:txBody>
          <a:bodyPr/>
          <a:lstStyle/>
          <a:p>
            <a:fld id="{9FC41C64-3B65-4897-8D3B-3B1D0179E22D}" type="slidenum">
              <a:rPr lang="fr-CA" smtClean="0"/>
              <a:t>5</a:t>
            </a:fld>
            <a:endParaRPr lang="fr-CA"/>
          </a:p>
        </p:txBody>
      </p:sp>
    </p:spTree>
    <p:extLst>
      <p:ext uri="{BB962C8B-B14F-4D97-AF65-F5344CB8AC3E}">
        <p14:creationId xmlns:p14="http://schemas.microsoft.com/office/powerpoint/2010/main" val="568515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FAAFF-81C9-8481-60BF-2721DBEFEB1E}"/>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6930DFC0-217C-EF64-B803-E3F54842688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AE85B4C-438E-3941-7309-27D18094BAD2}"/>
              </a:ext>
            </a:extLst>
          </p:cNvPr>
          <p:cNvSpPr>
            <a:spLocks noGrp="1"/>
          </p:cNvSpPr>
          <p:nvPr>
            <p:ph type="body" idx="1"/>
          </p:nvPr>
        </p:nvSpPr>
        <p:spPr/>
        <p:txBody>
          <a:bodyPr/>
          <a:lstStyle/>
          <a:p>
            <a:r>
              <a:rPr lang="en-CA" sz="1200" b="1" kern="1200" dirty="0">
                <a:solidFill>
                  <a:schemeClr val="tx1"/>
                </a:solidFill>
                <a:effectLst/>
                <a:latin typeface="+mn-lt"/>
                <a:ea typeface="+mn-ea"/>
                <a:cs typeface="+mn-cs"/>
              </a:rPr>
              <a:t>Delivery of the label:</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merchant is also required to give you the label when you purchase or lease the vehicle. All the information contained therein is an integral part of the contract, with the exception of the sale price and the warranty details, which may be modified.</a:t>
            </a:r>
            <a:endParaRPr lang="fr-CA" sz="1200"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a:p>
            <a:r>
              <a:rPr lang="en-CA" sz="1200" b="0" kern="1200" dirty="0">
                <a:solidFill>
                  <a:schemeClr val="tx1"/>
                </a:solidFill>
                <a:effectLst/>
                <a:latin typeface="+mn-lt"/>
                <a:ea typeface="+mn-ea"/>
                <a:cs typeface="+mn-cs"/>
              </a:rPr>
              <a:t>If the car is purchased from an individual, there is obviously no label on the vehicle, nor is there a road vehicle dealer's permit. </a:t>
            </a:r>
            <a:endParaRPr lang="fr-CA" sz="1200" b="0" kern="1200" dirty="0">
              <a:solidFill>
                <a:schemeClr val="tx1"/>
              </a:solidFill>
              <a:effectLst/>
              <a:latin typeface="+mn-lt"/>
              <a:ea typeface="+mn-ea"/>
              <a:cs typeface="+mn-cs"/>
            </a:endParaRPr>
          </a:p>
          <a:p>
            <a:endParaRPr lang="fr-FR" dirty="0"/>
          </a:p>
        </p:txBody>
      </p:sp>
      <p:sp>
        <p:nvSpPr>
          <p:cNvPr id="4" name="Espace réservé du numéro de diapositive 3">
            <a:extLst>
              <a:ext uri="{FF2B5EF4-FFF2-40B4-BE49-F238E27FC236}">
                <a16:creationId xmlns:a16="http://schemas.microsoft.com/office/drawing/2014/main" id="{DA6BD6D9-CD21-4EBC-4938-CD85E464EED6}"/>
              </a:ext>
            </a:extLst>
          </p:cNvPr>
          <p:cNvSpPr>
            <a:spLocks noGrp="1"/>
          </p:cNvSpPr>
          <p:nvPr>
            <p:ph type="sldNum" sz="quarter" idx="5"/>
          </p:nvPr>
        </p:nvSpPr>
        <p:spPr/>
        <p:txBody>
          <a:bodyPr/>
          <a:lstStyle/>
          <a:p>
            <a:fld id="{9FC41C64-3B65-4897-8D3B-3B1D0179E22D}" type="slidenum">
              <a:rPr lang="fr-CA" smtClean="0"/>
              <a:t>6</a:t>
            </a:fld>
            <a:endParaRPr lang="fr-CA"/>
          </a:p>
        </p:txBody>
      </p:sp>
    </p:spTree>
    <p:extLst>
      <p:ext uri="{BB962C8B-B14F-4D97-AF65-F5344CB8AC3E}">
        <p14:creationId xmlns:p14="http://schemas.microsoft.com/office/powerpoint/2010/main" val="1039029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4025D-3015-A4CC-15FA-1E9481439CD2}"/>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C2BCE43E-9F7D-36D7-8259-824004DD434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3536754-39FD-2D66-7A6D-BCF2B03A2E1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5E4BD1B-4139-D715-34CE-DEE6379670A7}"/>
              </a:ext>
            </a:extLst>
          </p:cNvPr>
          <p:cNvSpPr>
            <a:spLocks noGrp="1"/>
          </p:cNvSpPr>
          <p:nvPr>
            <p:ph type="sldNum" sz="quarter" idx="5"/>
          </p:nvPr>
        </p:nvSpPr>
        <p:spPr/>
        <p:txBody>
          <a:bodyPr/>
          <a:lstStyle/>
          <a:p>
            <a:fld id="{9FC41C64-3B65-4897-8D3B-3B1D0179E22D}" type="slidenum">
              <a:rPr lang="fr-CA" smtClean="0"/>
              <a:t>7</a:t>
            </a:fld>
            <a:endParaRPr lang="fr-CA"/>
          </a:p>
        </p:txBody>
      </p:sp>
    </p:spTree>
    <p:extLst>
      <p:ext uri="{BB962C8B-B14F-4D97-AF65-F5344CB8AC3E}">
        <p14:creationId xmlns:p14="http://schemas.microsoft.com/office/powerpoint/2010/main" val="1852533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ccuei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99536"/>
            <a:ext cx="12191999" cy="2035125"/>
          </a:xfrm>
        </p:spPr>
        <p:txBody>
          <a:bodyPr anchor="b">
            <a:normAutofit/>
          </a:bodyPr>
          <a:lstStyle>
            <a:lvl1pPr algn="ctr">
              <a:defRPr sz="6000" b="0">
                <a:latin typeface="+mn-lt"/>
              </a:defRPr>
            </a:lvl1pPr>
          </a:lstStyle>
          <a:p>
            <a:r>
              <a:rPr lang="fr-FR" dirty="0"/>
              <a:t>MODIFIEZ LE STYLE DU TITRE</a:t>
            </a:r>
            <a:endParaRPr lang="en-US" dirty="0"/>
          </a:p>
        </p:txBody>
      </p:sp>
      <p:sp>
        <p:nvSpPr>
          <p:cNvPr id="3" name="Subtitle 2"/>
          <p:cNvSpPr>
            <a:spLocks noGrp="1"/>
          </p:cNvSpPr>
          <p:nvPr>
            <p:ph type="subTitle" idx="1" hasCustomPrompt="1"/>
          </p:nvPr>
        </p:nvSpPr>
        <p:spPr>
          <a:xfrm>
            <a:off x="2874202" y="3434891"/>
            <a:ext cx="6443594" cy="1655762"/>
          </a:xfrm>
        </p:spPr>
        <p:txBody>
          <a:bodyPr>
            <a:normAutofit/>
          </a:bodyPr>
          <a:lstStyle>
            <a:lvl1pPr marL="0" indent="0" algn="ctr">
              <a:buNone/>
              <a:defRPr sz="40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3976" y="5368326"/>
            <a:ext cx="3938024" cy="1487427"/>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336" y="5371668"/>
            <a:ext cx="3685888" cy="1484086"/>
          </a:xfrm>
          <a:prstGeom prst="rect">
            <a:avLst/>
          </a:prstGeom>
        </p:spPr>
      </p:pic>
    </p:spTree>
    <p:extLst>
      <p:ext uri="{BB962C8B-B14F-4D97-AF65-F5344CB8AC3E}">
        <p14:creationId xmlns:p14="http://schemas.microsoft.com/office/powerpoint/2010/main" val="169744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02428"/>
            <a:ext cx="10515600" cy="405531"/>
          </a:xfrm>
        </p:spPr>
        <p:txBody>
          <a:bodyPr>
            <a:normAutofit/>
          </a:bodyPr>
          <a:lstStyle>
            <a:lvl1pPr>
              <a:defRPr sz="3600">
                <a:latin typeface="+mn-lt"/>
              </a:defRPr>
            </a:lvl1pPr>
          </a:lstStyle>
          <a:p>
            <a:r>
              <a:rPr lang="fr-FR" dirty="0"/>
              <a:t>MODIFIEZ LE STYLE DU TITRE</a:t>
            </a:r>
            <a:endParaRPr lang="en-US" dirty="0"/>
          </a:p>
        </p:txBody>
      </p:sp>
      <p:sp>
        <p:nvSpPr>
          <p:cNvPr id="3" name="Text Placeholder 2"/>
          <p:cNvSpPr>
            <a:spLocks noGrp="1"/>
          </p:cNvSpPr>
          <p:nvPr>
            <p:ph type="body" idx="1" hasCustomPrompt="1"/>
          </p:nvPr>
        </p:nvSpPr>
        <p:spPr>
          <a:xfrm>
            <a:off x="839789" y="1364071"/>
            <a:ext cx="5157787"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a:t>
            </a:r>
            <a:br>
              <a:rPr lang="fr-FR" dirty="0"/>
            </a:br>
            <a:r>
              <a:rPr lang="fr-FR" dirty="0"/>
              <a:t>du texte du masque</a:t>
            </a:r>
          </a:p>
        </p:txBody>
      </p:sp>
      <p:sp>
        <p:nvSpPr>
          <p:cNvPr id="4" name="Content Placeholder 3"/>
          <p:cNvSpPr>
            <a:spLocks noGrp="1"/>
          </p:cNvSpPr>
          <p:nvPr>
            <p:ph sz="half" idx="2" hasCustomPrompt="1"/>
          </p:nvPr>
        </p:nvSpPr>
        <p:spPr>
          <a:xfrm>
            <a:off x="839789" y="2544096"/>
            <a:ext cx="5157787"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hasCustomPrompt="1"/>
          </p:nvPr>
        </p:nvSpPr>
        <p:spPr>
          <a:xfrm>
            <a:off x="6172201" y="1364071"/>
            <a:ext cx="5183188"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a:t>
            </a:r>
            <a:br>
              <a:rPr lang="fr-FR" dirty="0"/>
            </a:br>
            <a:r>
              <a:rPr lang="fr-FR" dirty="0"/>
              <a:t>du texte du masque</a:t>
            </a:r>
          </a:p>
        </p:txBody>
      </p:sp>
      <p:sp>
        <p:nvSpPr>
          <p:cNvPr id="10" name="Content Placeholder 3"/>
          <p:cNvSpPr>
            <a:spLocks noGrp="1"/>
          </p:cNvSpPr>
          <p:nvPr>
            <p:ph sz="half" idx="13" hasCustomPrompt="1"/>
          </p:nvPr>
        </p:nvSpPr>
        <p:spPr>
          <a:xfrm>
            <a:off x="6196013" y="2527042"/>
            <a:ext cx="5157787"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Espace réservé du numéro de diapositive 3"/>
          <p:cNvSpPr>
            <a:spLocks noGrp="1"/>
          </p:cNvSpPr>
          <p:nvPr>
            <p:ph type="sldNum" sz="quarter" idx="4"/>
          </p:nvPr>
        </p:nvSpPr>
        <p:spPr>
          <a:xfrm>
            <a:off x="8610600" y="88550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76159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99536"/>
            <a:ext cx="12191999" cy="2035125"/>
          </a:xfrm>
        </p:spPr>
        <p:txBody>
          <a:bodyPr anchor="b">
            <a:normAutofit/>
          </a:bodyPr>
          <a:lstStyle>
            <a:lvl1pPr algn="ctr">
              <a:defRPr sz="6000" b="0">
                <a:latin typeface="+mn-lt"/>
              </a:defRPr>
            </a:lvl1pPr>
          </a:lstStyle>
          <a:p>
            <a:r>
              <a:rPr lang="fr-FR" dirty="0"/>
              <a:t>MODIFIEZ LE STYLE DU TITRE</a:t>
            </a:r>
            <a:endParaRPr lang="en-US" dirty="0"/>
          </a:p>
        </p:txBody>
      </p:sp>
      <p:sp>
        <p:nvSpPr>
          <p:cNvPr id="3" name="Subtitle 2"/>
          <p:cNvSpPr>
            <a:spLocks noGrp="1"/>
          </p:cNvSpPr>
          <p:nvPr>
            <p:ph type="subTitle" idx="1" hasCustomPrompt="1"/>
          </p:nvPr>
        </p:nvSpPr>
        <p:spPr>
          <a:xfrm>
            <a:off x="2874202" y="3434891"/>
            <a:ext cx="6443594" cy="1655762"/>
          </a:xfrm>
        </p:spPr>
        <p:txBody>
          <a:bodyPr>
            <a:normAutofit/>
          </a:bodyPr>
          <a:lstStyle>
            <a:lvl1pPr marL="0" indent="0" algn="ctr">
              <a:buNone/>
              <a:defRPr sz="40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sp>
        <p:nvSpPr>
          <p:cNvPr id="4" name="Espace réservé du numéro de diapositive 3"/>
          <p:cNvSpPr>
            <a:spLocks noGrp="1"/>
          </p:cNvSpPr>
          <p:nvPr>
            <p:ph type="sldNum" sz="quarter" idx="4"/>
          </p:nvPr>
        </p:nvSpPr>
        <p:spPr>
          <a:xfrm>
            <a:off x="8610600" y="88550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266434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u numéro de diapositive 3"/>
          <p:cNvSpPr>
            <a:spLocks noGrp="1"/>
          </p:cNvSpPr>
          <p:nvPr>
            <p:ph type="sldNum" sz="quarter" idx="4"/>
          </p:nvPr>
        </p:nvSpPr>
        <p:spPr>
          <a:xfrm>
            <a:off x="8610600" y="88550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218439011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796414"/>
            <a:ext cx="10515600" cy="550605"/>
          </a:xfrm>
        </p:spPr>
        <p:txBody>
          <a:bodyPr anchor="b">
            <a:normAutofit/>
          </a:bodyPr>
          <a:lstStyle>
            <a:lvl1pPr>
              <a:defRPr sz="3600"/>
            </a:lvl1pPr>
          </a:lstStyle>
          <a:p>
            <a:r>
              <a:rPr lang="fr-FR" dirty="0"/>
              <a:t>MODIFIEZ LE STYLE DU TITRE</a:t>
            </a:r>
            <a:endParaRPr lang="en-US" dirty="0"/>
          </a:p>
        </p:txBody>
      </p:sp>
      <p:sp>
        <p:nvSpPr>
          <p:cNvPr id="3" name="Text Placeholder 2"/>
          <p:cNvSpPr>
            <a:spLocks noGrp="1"/>
          </p:cNvSpPr>
          <p:nvPr>
            <p:ph type="body" idx="1"/>
          </p:nvPr>
        </p:nvSpPr>
        <p:spPr>
          <a:xfrm>
            <a:off x="831850" y="1858298"/>
            <a:ext cx="10515600" cy="3352800"/>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4" name="Espace réservé du numéro de diapositive 3"/>
          <p:cNvSpPr>
            <a:spLocks noGrp="1"/>
          </p:cNvSpPr>
          <p:nvPr>
            <p:ph type="sldNum" sz="quarter" idx="4"/>
          </p:nvPr>
        </p:nvSpPr>
        <p:spPr>
          <a:xfrm>
            <a:off x="8610600" y="88550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98119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lvl1pPr>
              <a:defRPr/>
            </a:lvl1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lvl1pPr>
              <a:defRPr/>
            </a:lvl1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Espace réservé du numéro de diapositive 3"/>
          <p:cNvSpPr>
            <a:spLocks noGrp="1"/>
          </p:cNvSpPr>
          <p:nvPr>
            <p:ph type="sldNum" sz="quarter" idx="4"/>
          </p:nvPr>
        </p:nvSpPr>
        <p:spPr>
          <a:xfrm>
            <a:off x="8610600" y="88550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64229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sp>
        <p:nvSpPr>
          <p:cNvPr id="3" name="Espace réservé du numéro de diapositive 3"/>
          <p:cNvSpPr>
            <a:spLocks noGrp="1"/>
          </p:cNvSpPr>
          <p:nvPr>
            <p:ph type="sldNum" sz="quarter" idx="4"/>
          </p:nvPr>
        </p:nvSpPr>
        <p:spPr>
          <a:xfrm>
            <a:off x="8610600" y="88550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73739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4"/>
          </p:nvPr>
        </p:nvSpPr>
        <p:spPr>
          <a:xfrm>
            <a:off x="8610600" y="8855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8474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29265"/>
            <a:ext cx="3932237" cy="1002890"/>
          </a:xfrm>
        </p:spPr>
        <p:txBody>
          <a:bodyPr anchor="b"/>
          <a:lstStyle>
            <a:lvl1pPr>
              <a:defRPr sz="3200">
                <a:solidFill>
                  <a:schemeClr val="accent2"/>
                </a:solidFill>
              </a:defRPr>
            </a:lvl1pPr>
          </a:lstStyle>
          <a:p>
            <a:r>
              <a:rPr lang="fr-FR" dirty="0"/>
              <a:t>Modifiez </a:t>
            </a:r>
            <a:br>
              <a:rPr lang="fr-FR" dirty="0"/>
            </a:br>
            <a:r>
              <a:rPr lang="fr-FR" dirty="0"/>
              <a:t>le style du titre</a:t>
            </a:r>
            <a:endParaRPr lang="en-US" dirty="0"/>
          </a:p>
        </p:txBody>
      </p:sp>
      <p:sp>
        <p:nvSpPr>
          <p:cNvPr id="3" name="Content Placeholder 2"/>
          <p:cNvSpPr>
            <a:spLocks noGrp="1"/>
          </p:cNvSpPr>
          <p:nvPr>
            <p:ph idx="1" hasCustomPrompt="1"/>
          </p:nvPr>
        </p:nvSpPr>
        <p:spPr>
          <a:xfrm>
            <a:off x="5183188" y="1936955"/>
            <a:ext cx="5504477" cy="330364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hasCustomPrompt="1"/>
          </p:nvPr>
        </p:nvSpPr>
        <p:spPr>
          <a:xfrm>
            <a:off x="839788" y="1936954"/>
            <a:ext cx="3932237" cy="331032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a:t>
            </a:r>
            <a:br>
              <a:rPr lang="fr-FR" dirty="0"/>
            </a:br>
            <a:r>
              <a:rPr lang="fr-FR" dirty="0"/>
              <a:t>du texte du masque</a:t>
            </a:r>
          </a:p>
        </p:txBody>
      </p:sp>
      <p:sp>
        <p:nvSpPr>
          <p:cNvPr id="5" name="Espace réservé du numéro de diapositive 3"/>
          <p:cNvSpPr>
            <a:spLocks noGrp="1"/>
          </p:cNvSpPr>
          <p:nvPr>
            <p:ph type="sldNum" sz="quarter" idx="4"/>
          </p:nvPr>
        </p:nvSpPr>
        <p:spPr>
          <a:xfrm>
            <a:off x="8610600" y="88550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33973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82250"/>
            <a:ext cx="3932237" cy="1263445"/>
          </a:xfrm>
        </p:spPr>
        <p:txBody>
          <a:bodyPr anchor="b"/>
          <a:lstStyle>
            <a:lvl1pPr>
              <a:defRPr sz="3200">
                <a:solidFill>
                  <a:schemeClr val="accent2"/>
                </a:solidFill>
              </a:defRPr>
            </a:lvl1pPr>
          </a:lstStyle>
          <a:p>
            <a:r>
              <a:rPr lang="fr-FR" dirty="0"/>
              <a:t>Modifiez </a:t>
            </a:r>
            <a:br>
              <a:rPr lang="fr-FR" dirty="0"/>
            </a:br>
            <a:r>
              <a:rPr lang="fr-FR" dirty="0"/>
              <a:t>le style du titre</a:t>
            </a:r>
            <a:endParaRPr lang="en-US" dirty="0"/>
          </a:p>
        </p:txBody>
      </p:sp>
      <p:sp>
        <p:nvSpPr>
          <p:cNvPr id="3" name="Picture Placeholder 2"/>
          <p:cNvSpPr>
            <a:spLocks noGrp="1" noChangeAspect="1"/>
          </p:cNvSpPr>
          <p:nvPr>
            <p:ph type="pic" idx="1"/>
          </p:nvPr>
        </p:nvSpPr>
        <p:spPr>
          <a:xfrm>
            <a:off x="5183188" y="1907458"/>
            <a:ext cx="4462257" cy="3460956"/>
          </a:xfrm>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hasCustomPrompt="1"/>
          </p:nvPr>
        </p:nvSpPr>
        <p:spPr>
          <a:xfrm>
            <a:off x="839788" y="1937459"/>
            <a:ext cx="3932237" cy="331101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a:t>
            </a:r>
            <a:br>
              <a:rPr lang="fr-FR" dirty="0"/>
            </a:br>
            <a:r>
              <a:rPr lang="fr-FR" dirty="0"/>
              <a:t>du texte du masque</a:t>
            </a:r>
          </a:p>
        </p:txBody>
      </p:sp>
      <p:sp>
        <p:nvSpPr>
          <p:cNvPr id="5" name="Espace réservé du numéro de diapositive 3"/>
          <p:cNvSpPr>
            <a:spLocks noGrp="1"/>
          </p:cNvSpPr>
          <p:nvPr>
            <p:ph type="sldNum" sz="quarter" idx="4"/>
          </p:nvPr>
        </p:nvSpPr>
        <p:spPr>
          <a:xfrm>
            <a:off x="8610600" y="88550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48585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06245"/>
            <a:ext cx="10515600" cy="550607"/>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u numéro de diapositive 3"/>
          <p:cNvSpPr>
            <a:spLocks noGrp="1"/>
          </p:cNvSpPr>
          <p:nvPr>
            <p:ph type="sldNum" sz="quarter" idx="4"/>
          </p:nvPr>
        </p:nvSpPr>
        <p:spPr>
          <a:xfrm>
            <a:off x="8610600" y="88550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spTree>
    <p:extLst>
      <p:ext uri="{BB962C8B-B14F-4D97-AF65-F5344CB8AC3E}">
        <p14:creationId xmlns:p14="http://schemas.microsoft.com/office/powerpoint/2010/main" val="2235510819"/>
      </p:ext>
    </p:extLst>
  </p:cSld>
  <p:clrMap bg1="lt1" tx1="dk1" bg2="lt2" tx2="dk2" accent1="accent1" accent2="accent2" accent3="accent3" accent4="accent4" accent5="accent5" accent6="accent6" hlink="hlink" folHlink="folHlink"/>
  <p:sldLayoutIdLst>
    <p:sldLayoutId id="2147483671" r:id="rId1"/>
    <p:sldLayoutId id="2147483680" r:id="rId2"/>
    <p:sldLayoutId id="2147483672" r:id="rId3"/>
    <p:sldLayoutId id="2147483673" r:id="rId4"/>
    <p:sldLayoutId id="2147483674" r:id="rId5"/>
    <p:sldLayoutId id="2147483676" r:id="rId6"/>
    <p:sldLayoutId id="2147483677" r:id="rId7"/>
    <p:sldLayoutId id="2147483678" r:id="rId8"/>
    <p:sldLayoutId id="2147483679" r:id="rId9"/>
    <p:sldLayoutId id="2147483665" r:id="rId10"/>
  </p:sldLayoutIdLst>
  <p:hf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3">
            <a:lumMod val="40000"/>
            <a:lumOff val="6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hyperlink" Target="https://www.opc.gouv.qc.ca/en/information-merchant/" TargetMode="External"/><Relationship Id="rId4" Type="http://schemas.openxmlformats.org/officeDocument/2006/relationships/notesSlide" Target="../notesSlides/notesSlide3.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s://www.opc.gouv.qc.ca/en/consumer/good-service/vehicle/car-purchase/used/damage-warranty/warranty-fitness/" TargetMode="Externa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hyperlink" Target="https://www.opc.gouv.qc.ca/en/consumer/good-service/vehicle/car-purchase/used/damage-warranty/merchant-warranty/" TargetMode="External"/><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3.png"/><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000" b="-1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778832" y="2889445"/>
            <a:ext cx="12191999" cy="2035125"/>
          </a:xfrm>
        </p:spPr>
        <p:txBody>
          <a:bodyPr>
            <a:normAutofit fontScale="90000"/>
          </a:bodyPr>
          <a:lstStyle/>
          <a:p>
            <a:r>
              <a:rPr lang="fr-CA" dirty="0" err="1">
                <a:solidFill>
                  <a:srgbClr val="008DB3"/>
                </a:solidFill>
              </a:rPr>
              <a:t>Your</a:t>
            </a:r>
            <a:r>
              <a:rPr lang="fr-CA" dirty="0">
                <a:solidFill>
                  <a:srgbClr val="008DB3"/>
                </a:solidFill>
              </a:rPr>
              <a:t> First Car</a:t>
            </a:r>
            <a:br>
              <a:rPr lang="fr-CA" dirty="0">
                <a:solidFill>
                  <a:srgbClr val="008DB3"/>
                </a:solidFill>
              </a:rPr>
            </a:br>
            <a:br>
              <a:rPr lang="fr-CA" dirty="0">
                <a:solidFill>
                  <a:srgbClr val="008DB3"/>
                </a:solidFill>
              </a:rPr>
            </a:br>
            <a:endParaRPr lang="fr-CA" dirty="0"/>
          </a:p>
        </p:txBody>
      </p:sp>
      <p:sp>
        <p:nvSpPr>
          <p:cNvPr id="3" name="Sous-titre 2"/>
          <p:cNvSpPr>
            <a:spLocks noGrp="1"/>
          </p:cNvSpPr>
          <p:nvPr>
            <p:ph type="subTitle" idx="1"/>
          </p:nvPr>
        </p:nvSpPr>
        <p:spPr>
          <a:xfrm>
            <a:off x="1217997" y="3751263"/>
            <a:ext cx="6443594" cy="1655762"/>
          </a:xfrm>
        </p:spPr>
        <p:txBody>
          <a:bodyPr/>
          <a:lstStyle/>
          <a:p>
            <a:pPr algn="l"/>
            <a:r>
              <a:rPr lang="fr-CA" dirty="0" err="1"/>
              <a:t>Mandatory</a:t>
            </a:r>
            <a:r>
              <a:rPr lang="fr-CA" dirty="0"/>
              <a:t> Permit and Label</a:t>
            </a:r>
          </a:p>
          <a:p>
            <a:endParaRPr lang="fr-CA" dirty="0"/>
          </a:p>
        </p:txBody>
      </p:sp>
      <p:sp>
        <p:nvSpPr>
          <p:cNvPr id="4" name="Espace réservé du texte 1">
            <a:extLst>
              <a:ext uri="{FF2B5EF4-FFF2-40B4-BE49-F238E27FC236}">
                <a16:creationId xmlns:a16="http://schemas.microsoft.com/office/drawing/2014/main" id="{3A56A749-1587-87DB-7E3D-A77F93622F23}"/>
              </a:ext>
            </a:extLst>
          </p:cNvPr>
          <p:cNvSpPr txBox="1">
            <a:spLocks/>
          </p:cNvSpPr>
          <p:nvPr>
            <p:custDataLst>
              <p:tags r:id="rId1"/>
            </p:custDataLst>
          </p:nvPr>
        </p:nvSpPr>
        <p:spPr>
          <a:xfrm>
            <a:off x="494105" y="1802674"/>
            <a:ext cx="7646126" cy="1601460"/>
          </a:xfrm>
          <a:prstGeom prst="rect">
            <a:avLst/>
          </a:prstGeom>
        </p:spPr>
        <p:txBody>
          <a:bodyPr/>
          <a:lstStyle>
            <a:lvl1pPr marL="228600" indent="-228600" algn="l" defTabSz="914400" rtl="0" eaLnBrk="1" latinLnBrk="0" hangingPunct="1">
              <a:lnSpc>
                <a:spcPct val="90000"/>
              </a:lnSpc>
              <a:spcBef>
                <a:spcPts val="1000"/>
              </a:spcBef>
              <a:buClr>
                <a:schemeClr val="accent3">
                  <a:lumMod val="40000"/>
                  <a:lumOff val="6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CA" sz="4000" dirty="0">
              <a:solidFill>
                <a:srgbClr val="008DB3"/>
              </a:solidFill>
            </a:endParaRPr>
          </a:p>
        </p:txBody>
      </p:sp>
      <p:sp>
        <p:nvSpPr>
          <p:cNvPr id="5" name="Espace réservé du texte 2">
            <a:extLst>
              <a:ext uri="{FF2B5EF4-FFF2-40B4-BE49-F238E27FC236}">
                <a16:creationId xmlns:a16="http://schemas.microsoft.com/office/drawing/2014/main" id="{755017FA-37C7-E397-8046-B435D5DF1E92}"/>
              </a:ext>
            </a:extLst>
          </p:cNvPr>
          <p:cNvSpPr txBox="1">
            <a:spLocks/>
          </p:cNvSpPr>
          <p:nvPr>
            <p:custDataLst>
              <p:tags r:id="rId2"/>
            </p:custDataLst>
          </p:nvPr>
        </p:nvSpPr>
        <p:spPr>
          <a:xfrm>
            <a:off x="467979" y="3751263"/>
            <a:ext cx="7698378" cy="1854200"/>
          </a:xfrm>
          <a:prstGeom prst="rect">
            <a:avLst/>
          </a:prstGeom>
        </p:spPr>
        <p:txBody>
          <a:bodyPr/>
          <a:lstStyle>
            <a:lvl1pPr marL="228600" indent="-228600" algn="l" defTabSz="914400" rtl="0" eaLnBrk="1" latinLnBrk="0" hangingPunct="1">
              <a:lnSpc>
                <a:spcPct val="90000"/>
              </a:lnSpc>
              <a:spcBef>
                <a:spcPts val="1000"/>
              </a:spcBef>
              <a:buClr>
                <a:schemeClr val="accent3">
                  <a:lumMod val="40000"/>
                  <a:lumOff val="6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sz="3600" dirty="0"/>
          </a:p>
        </p:txBody>
      </p:sp>
      <p:pic>
        <p:nvPicPr>
          <p:cNvPr id="6" name="Image 5">
            <a:extLst>
              <a:ext uri="{FF2B5EF4-FFF2-40B4-BE49-F238E27FC236}">
                <a16:creationId xmlns:a16="http://schemas.microsoft.com/office/drawing/2014/main" id="{6E7B5CC5-8CAC-B8B1-8314-6F0B147624DE}"/>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8162760" y="2306841"/>
            <a:ext cx="3190849" cy="236981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5853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982060"/>
            <a:ext cx="7488382" cy="4351338"/>
          </a:xfrm>
        </p:spPr>
        <p:txBody>
          <a:bodyPr/>
          <a:lstStyle/>
          <a:p>
            <a:pPr lvl="0"/>
            <a:r>
              <a:rPr lang="en-CA" dirty="0"/>
              <a:t>Issued by the Office de la protection du consommateur (Office)</a:t>
            </a:r>
            <a:endParaRPr lang="fr-CA" dirty="0"/>
          </a:p>
          <a:p>
            <a:pPr lvl="0"/>
            <a:r>
              <a:rPr lang="en-CA" dirty="0"/>
              <a:t>Requires the merchant to provide security to the Office</a:t>
            </a:r>
            <a:endParaRPr lang="fr-CA" dirty="0"/>
          </a:p>
          <a:p>
            <a:pPr lvl="1">
              <a:lnSpc>
                <a:spcPct val="110000"/>
              </a:lnSpc>
            </a:pPr>
            <a:r>
              <a:rPr lang="en-US" dirty="0">
                <a:solidFill>
                  <a:srgbClr val="008DB3"/>
                </a:solidFill>
              </a:rPr>
              <a:t>The security is a sum of money that is used to compensate consumers if the merchant fails to abide by its obligations</a:t>
            </a:r>
          </a:p>
          <a:p>
            <a:pPr lvl="0"/>
            <a:r>
              <a:rPr lang="en-CA" dirty="0"/>
              <a:t>Must be displayed in the place of business</a:t>
            </a:r>
            <a:endParaRPr lang="fr-CA" dirty="0"/>
          </a:p>
          <a:p>
            <a:endParaRPr lang="fr-CA" dirty="0"/>
          </a:p>
        </p:txBody>
      </p:sp>
      <p:sp>
        <p:nvSpPr>
          <p:cNvPr id="4" name="Espace réservé du numéro de diapositive 3"/>
          <p:cNvSpPr>
            <a:spLocks noGrp="1"/>
          </p:cNvSpPr>
          <p:nvPr>
            <p:ph type="sldNum" sz="quarter" idx="4"/>
          </p:nvPr>
        </p:nvSpPr>
        <p:spPr/>
        <p:txBody>
          <a:bodyPr/>
          <a:lstStyle/>
          <a:p>
            <a:fld id="{511EA75C-EC4C-4D33-ACF8-A8544E993E0B}" type="slidenum">
              <a:rPr lang="fr-CA" smtClean="0"/>
              <a:t>2</a:t>
            </a:fld>
            <a:endParaRPr lang="fr-CA"/>
          </a:p>
        </p:txBody>
      </p:sp>
      <p:sp>
        <p:nvSpPr>
          <p:cNvPr id="5" name="Titre 1">
            <a:extLst>
              <a:ext uri="{FF2B5EF4-FFF2-40B4-BE49-F238E27FC236}">
                <a16:creationId xmlns:a16="http://schemas.microsoft.com/office/drawing/2014/main" id="{FA9A9C88-DC31-6845-5751-C079A0D745F1}"/>
              </a:ext>
            </a:extLst>
          </p:cNvPr>
          <p:cNvSpPr>
            <a:spLocks noGrp="1"/>
          </p:cNvSpPr>
          <p:nvPr>
            <p:ph type="title"/>
            <p:custDataLst>
              <p:tags r:id="rId1"/>
            </p:custDataLst>
          </p:nvPr>
        </p:nvSpPr>
        <p:spPr>
          <a:xfrm>
            <a:off x="838200" y="925557"/>
            <a:ext cx="10515600" cy="550863"/>
          </a:xfrm>
        </p:spPr>
        <p:txBody>
          <a:bodyPr>
            <a:normAutofit fontScale="90000"/>
          </a:bodyPr>
          <a:lstStyle/>
          <a:p>
            <a:r>
              <a:rPr lang="en-US" dirty="0">
                <a:solidFill>
                  <a:srgbClr val="008DB3"/>
                </a:solidFill>
              </a:rPr>
              <a:t>Mandatory Permit for the Merchant</a:t>
            </a:r>
            <a:br>
              <a:rPr lang="fr-CA" dirty="0"/>
            </a:br>
            <a:endParaRPr lang="fr-CA" dirty="0"/>
          </a:p>
        </p:txBody>
      </p:sp>
      <p:pic>
        <p:nvPicPr>
          <p:cNvPr id="6" name="Image 5">
            <a:extLst>
              <a:ext uri="{FF2B5EF4-FFF2-40B4-BE49-F238E27FC236}">
                <a16:creationId xmlns:a16="http://schemas.microsoft.com/office/drawing/2014/main" id="{31142A93-09DC-9922-FAA1-BE57FCA1DDFD}"/>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8121349" y="1436364"/>
            <a:ext cx="3721702" cy="143025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797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1850" y="1061902"/>
            <a:ext cx="10515600" cy="3352800"/>
          </a:xfrm>
        </p:spPr>
        <p:txBody>
          <a:bodyPr/>
          <a:lstStyle/>
          <a:p>
            <a:r>
              <a:rPr lang="en-CA" dirty="0"/>
              <a:t>Check using the Office's </a:t>
            </a:r>
            <a:r>
              <a:rPr lang="en-CA" u="sng" dirty="0">
                <a:hlinkClick r:id="rId5"/>
              </a:rPr>
              <a:t>Get Information About a Merchant</a:t>
            </a:r>
            <a:r>
              <a:rPr lang="en-CA" dirty="0"/>
              <a:t> tool, which provides information on:</a:t>
            </a:r>
            <a:endParaRPr lang="fr-CA" dirty="0"/>
          </a:p>
          <a:p>
            <a:endParaRPr lang="fr-CA" dirty="0">
              <a:solidFill>
                <a:srgbClr val="FF0000"/>
              </a:solidFill>
            </a:endParaRPr>
          </a:p>
          <a:p>
            <a:endParaRPr lang="fr-CA" dirty="0"/>
          </a:p>
        </p:txBody>
      </p:sp>
      <p:sp>
        <p:nvSpPr>
          <p:cNvPr id="4" name="Espace réservé du numéro de diapositive 3"/>
          <p:cNvSpPr>
            <a:spLocks noGrp="1"/>
          </p:cNvSpPr>
          <p:nvPr>
            <p:ph type="sldNum" sz="quarter" idx="4"/>
          </p:nvPr>
        </p:nvSpPr>
        <p:spPr/>
        <p:txBody>
          <a:bodyPr/>
          <a:lstStyle/>
          <a:p>
            <a:fld id="{511EA75C-EC4C-4D33-ACF8-A8544E993E0B}" type="slidenum">
              <a:rPr lang="fr-CA" smtClean="0"/>
              <a:t>3</a:t>
            </a:fld>
            <a:endParaRPr lang="fr-CA"/>
          </a:p>
        </p:txBody>
      </p:sp>
      <p:sp>
        <p:nvSpPr>
          <p:cNvPr id="5" name="Titre 1">
            <a:extLst>
              <a:ext uri="{FF2B5EF4-FFF2-40B4-BE49-F238E27FC236}">
                <a16:creationId xmlns:a16="http://schemas.microsoft.com/office/drawing/2014/main" id="{3A41755B-CB1E-97DD-C0B0-9B2C1F3EC822}"/>
              </a:ext>
            </a:extLst>
          </p:cNvPr>
          <p:cNvSpPr>
            <a:spLocks noGrp="1"/>
          </p:cNvSpPr>
          <p:nvPr>
            <p:ph type="title"/>
            <p:custDataLst>
              <p:tags r:id="rId1"/>
            </p:custDataLst>
          </p:nvPr>
        </p:nvSpPr>
        <p:spPr>
          <a:xfrm>
            <a:off x="831850" y="398725"/>
            <a:ext cx="10515600" cy="550863"/>
          </a:xfrm>
        </p:spPr>
        <p:txBody>
          <a:bodyPr>
            <a:normAutofit fontScale="90000"/>
          </a:bodyPr>
          <a:lstStyle/>
          <a:p>
            <a:r>
              <a:rPr lang="en-US" dirty="0">
                <a:solidFill>
                  <a:srgbClr val="008DB3"/>
                </a:solidFill>
              </a:rPr>
              <a:t>Does the merchant really hold a permit?</a:t>
            </a:r>
            <a:endParaRPr lang="fr-CA" dirty="0">
              <a:solidFill>
                <a:srgbClr val="008DB3"/>
              </a:solidFill>
            </a:endParaRPr>
          </a:p>
        </p:txBody>
      </p:sp>
      <p:sp>
        <p:nvSpPr>
          <p:cNvPr id="7" name="Espace réservé du texte 2">
            <a:extLst>
              <a:ext uri="{FF2B5EF4-FFF2-40B4-BE49-F238E27FC236}">
                <a16:creationId xmlns:a16="http://schemas.microsoft.com/office/drawing/2014/main" id="{099A4911-78C1-ABFA-90A8-A2754208E8B5}"/>
              </a:ext>
            </a:extLst>
          </p:cNvPr>
          <p:cNvSpPr txBox="1">
            <a:spLocks/>
          </p:cNvSpPr>
          <p:nvPr>
            <p:custDataLst>
              <p:tags r:id="rId2"/>
            </p:custDataLst>
          </p:nvPr>
        </p:nvSpPr>
        <p:spPr>
          <a:xfrm>
            <a:off x="875634" y="1948611"/>
            <a:ext cx="5485830" cy="3811588"/>
          </a:xfrm>
          <a:prstGeom prst="rect">
            <a:avLst/>
          </a:prstGeom>
        </p:spPr>
        <p:txBody>
          <a:bodyPr/>
          <a:lstStyle>
            <a:lvl1pPr marL="285744" indent="-285744" algn="l" defTabSz="914377" rtl="0" eaLnBrk="1" latinLnBrk="0" hangingPunct="1">
              <a:lnSpc>
                <a:spcPct val="100000"/>
              </a:lnSpc>
              <a:spcBef>
                <a:spcPts val="1000"/>
              </a:spcBef>
              <a:buClr>
                <a:srgbClr val="285969"/>
              </a:buClr>
              <a:buFontTx/>
              <a:buBlip>
                <a:blip r:embed="rId6"/>
              </a:buBlip>
              <a:defRPr sz="2400" b="0" kern="1200">
                <a:solidFill>
                  <a:srgbClr val="285969"/>
                </a:solidFill>
                <a:latin typeface="Calibri" panose="020F0502020204030204" pitchFamily="34" charset="0"/>
                <a:ea typeface="Open Sans" panose="020B0606030504020204" pitchFamily="34" charset="0"/>
                <a:cs typeface="Open Sans" panose="020B0606030504020204" pitchFamily="34" charset="0"/>
              </a:defRPr>
            </a:lvl1pPr>
            <a:lvl2pPr marL="742932" indent="-285744" algn="l" defTabSz="914377" rtl="0" eaLnBrk="1" latinLnBrk="0" hangingPunct="1">
              <a:lnSpc>
                <a:spcPct val="90000"/>
              </a:lnSpc>
              <a:spcBef>
                <a:spcPts val="500"/>
              </a:spcBef>
              <a:buFontTx/>
              <a:buBlip>
                <a:blip r:embed="rId7"/>
              </a:buBlip>
              <a:defRPr sz="2000" kern="1200">
                <a:solidFill>
                  <a:srgbClr val="82823E"/>
                </a:solidFill>
                <a:latin typeface="Open Sans" panose="020B0606030504020204" pitchFamily="34" charset="0"/>
                <a:ea typeface="Open Sans" panose="020B0606030504020204" pitchFamily="34" charset="0"/>
                <a:cs typeface="Open Sans" panose="020B0606030504020204" pitchFamily="34" charset="0"/>
              </a:defRPr>
            </a:lvl2pPr>
            <a:lvl3pPr marL="1085824" indent="-171446" algn="l" defTabSz="914377" rtl="0" eaLnBrk="1" latinLnBrk="0" hangingPunct="1">
              <a:lnSpc>
                <a:spcPct val="90000"/>
              </a:lnSpc>
              <a:spcBef>
                <a:spcPts val="500"/>
              </a:spcBef>
              <a:buFontTx/>
              <a:buBlip>
                <a:blip r:embed="rId8"/>
              </a:buBlip>
              <a:defRPr sz="1800" kern="1200">
                <a:solidFill>
                  <a:srgbClr val="285969"/>
                </a:solidFill>
                <a:latin typeface="Calibri" panose="020F050202020403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28600" indent="-228600" defTabSz="914400">
              <a:lnSpc>
                <a:spcPct val="90000"/>
              </a:lnSpc>
              <a:buClr>
                <a:schemeClr val="accent3">
                  <a:lumMod val="40000"/>
                  <a:lumOff val="60000"/>
                </a:schemeClr>
              </a:buClr>
              <a:buSzPct val="75000"/>
              <a:buFont typeface="Arial" panose="020B0604020202020204" pitchFamily="34" charset="0"/>
              <a:buChar char="•"/>
            </a:pPr>
            <a:r>
              <a:rPr lang="en-US" sz="2800" dirty="0">
                <a:solidFill>
                  <a:schemeClr val="tx1"/>
                </a:solidFill>
                <a:latin typeface="+mn-lt"/>
                <a:ea typeface="+mn-ea"/>
                <a:cs typeface="+mn-cs"/>
              </a:rPr>
              <a:t>the validity of a merchant permit;</a:t>
            </a:r>
          </a:p>
          <a:p>
            <a:pPr marL="228600" indent="-228600" defTabSz="914400">
              <a:lnSpc>
                <a:spcPct val="90000"/>
              </a:lnSpc>
              <a:buClr>
                <a:schemeClr val="accent3">
                  <a:lumMod val="40000"/>
                  <a:lumOff val="60000"/>
                </a:schemeClr>
              </a:buClr>
              <a:buSzPct val="75000"/>
              <a:buFont typeface="Arial" panose="020B0604020202020204" pitchFamily="34" charset="0"/>
              <a:buChar char="•"/>
            </a:pPr>
            <a:r>
              <a:rPr lang="en-US" sz="2800" dirty="0">
                <a:solidFill>
                  <a:schemeClr val="tx1"/>
                </a:solidFill>
                <a:latin typeface="+mn-lt"/>
                <a:ea typeface="+mn-ea"/>
                <a:cs typeface="+mn-cs"/>
              </a:rPr>
              <a:t>the number and nature of any interventions they have received from the Office (notice of non-compliance, criminal prosecution, administrative fine, etc.);</a:t>
            </a:r>
          </a:p>
          <a:p>
            <a:pPr marL="228600" indent="-228600" defTabSz="914400">
              <a:lnSpc>
                <a:spcPct val="90000"/>
              </a:lnSpc>
              <a:buClr>
                <a:schemeClr val="accent3">
                  <a:lumMod val="40000"/>
                  <a:lumOff val="60000"/>
                </a:schemeClr>
              </a:buClr>
              <a:buSzPct val="75000"/>
              <a:buFont typeface="Arial" panose="020B0604020202020204" pitchFamily="34" charset="0"/>
              <a:buChar char="•"/>
            </a:pPr>
            <a:r>
              <a:rPr lang="en-US" sz="2800" dirty="0">
                <a:solidFill>
                  <a:schemeClr val="tx1"/>
                </a:solidFill>
                <a:latin typeface="+mn-lt"/>
                <a:ea typeface="+mn-ea"/>
                <a:cs typeface="+mn-cs"/>
              </a:rPr>
              <a:t>the number of formal notices a merchant has received from consumers.</a:t>
            </a:r>
          </a:p>
          <a:p>
            <a:endParaRPr lang="fr-CA" dirty="0"/>
          </a:p>
        </p:txBody>
      </p:sp>
      <p:pic>
        <p:nvPicPr>
          <p:cNvPr id="6" name="Image 5">
            <a:extLst>
              <a:ext uri="{FF2B5EF4-FFF2-40B4-BE49-F238E27FC236}">
                <a16:creationId xmlns:a16="http://schemas.microsoft.com/office/drawing/2014/main" id="{93EE03BC-3917-75A1-EAB0-6974244444D4}"/>
              </a:ext>
            </a:extLst>
          </p:cNvPr>
          <p:cNvPicPr>
            <a:picLocks noChangeAspect="1"/>
          </p:cNvPicPr>
          <p:nvPr/>
        </p:nvPicPr>
        <p:blipFill>
          <a:blip r:embed="rId9"/>
          <a:stretch>
            <a:fillRect/>
          </a:stretch>
        </p:blipFill>
        <p:spPr>
          <a:xfrm>
            <a:off x="6514091" y="2597211"/>
            <a:ext cx="5067739" cy="2613887"/>
          </a:xfrm>
          <a:prstGeom prst="rect">
            <a:avLst/>
          </a:prstGeom>
        </p:spPr>
      </p:pic>
    </p:spTree>
    <p:extLst>
      <p:ext uri="{BB962C8B-B14F-4D97-AF65-F5344CB8AC3E}">
        <p14:creationId xmlns:p14="http://schemas.microsoft.com/office/powerpoint/2010/main" val="1635612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57EC5-47E0-D5AA-6490-B418AF4F0BF6}"/>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60CDFBC-83F7-F196-0848-6913E3D9B43F}"/>
              </a:ext>
            </a:extLst>
          </p:cNvPr>
          <p:cNvSpPr>
            <a:spLocks noGrp="1"/>
          </p:cNvSpPr>
          <p:nvPr>
            <p:ph type="sldNum" sz="quarter" idx="4"/>
          </p:nvPr>
        </p:nvSpPr>
        <p:spPr/>
        <p:txBody>
          <a:bodyPr/>
          <a:lstStyle/>
          <a:p>
            <a:fld id="{511EA75C-EC4C-4D33-ACF8-A8544E993E0B}" type="slidenum">
              <a:rPr lang="fr-CA" smtClean="0"/>
              <a:t>4</a:t>
            </a:fld>
            <a:endParaRPr lang="fr-CA"/>
          </a:p>
        </p:txBody>
      </p:sp>
      <p:sp>
        <p:nvSpPr>
          <p:cNvPr id="5" name="Titre 1">
            <a:extLst>
              <a:ext uri="{FF2B5EF4-FFF2-40B4-BE49-F238E27FC236}">
                <a16:creationId xmlns:a16="http://schemas.microsoft.com/office/drawing/2014/main" id="{3EF79CF6-E25C-C55A-8704-1634E9008E86}"/>
              </a:ext>
            </a:extLst>
          </p:cNvPr>
          <p:cNvSpPr>
            <a:spLocks noGrp="1"/>
          </p:cNvSpPr>
          <p:nvPr>
            <p:ph type="title"/>
            <p:custDataLst>
              <p:tags r:id="rId1"/>
            </p:custDataLst>
          </p:nvPr>
        </p:nvSpPr>
        <p:spPr>
          <a:xfrm>
            <a:off x="994527" y="796925"/>
            <a:ext cx="10515600" cy="550863"/>
          </a:xfrm>
        </p:spPr>
        <p:txBody>
          <a:bodyPr>
            <a:normAutofit fontScale="90000"/>
          </a:bodyPr>
          <a:lstStyle/>
          <a:p>
            <a:r>
              <a:rPr lang="en-US" dirty="0">
                <a:solidFill>
                  <a:srgbClr val="008DB3"/>
                </a:solidFill>
              </a:rPr>
              <a:t>Mandatory label</a:t>
            </a:r>
            <a:r>
              <a:rPr lang="en-US" i="1" dirty="0">
                <a:solidFill>
                  <a:srgbClr val="008DB3"/>
                </a:solidFill>
              </a:rPr>
              <a:t> </a:t>
            </a:r>
            <a:r>
              <a:rPr lang="en-US" dirty="0">
                <a:solidFill>
                  <a:srgbClr val="008DB3"/>
                </a:solidFill>
              </a:rPr>
              <a:t>affixed to every automobile</a:t>
            </a:r>
            <a:endParaRPr lang="fr-CA" dirty="0">
              <a:solidFill>
                <a:srgbClr val="008DB3"/>
              </a:solidFill>
            </a:endParaRPr>
          </a:p>
        </p:txBody>
      </p:sp>
      <p:sp>
        <p:nvSpPr>
          <p:cNvPr id="2" name="Espace réservé du texte 2">
            <a:extLst>
              <a:ext uri="{FF2B5EF4-FFF2-40B4-BE49-F238E27FC236}">
                <a16:creationId xmlns:a16="http://schemas.microsoft.com/office/drawing/2014/main" id="{F5B9F8D2-6DC2-9A08-241C-26DF064E8BD5}"/>
              </a:ext>
            </a:extLst>
          </p:cNvPr>
          <p:cNvSpPr>
            <a:spLocks noGrp="1"/>
          </p:cNvSpPr>
          <p:nvPr>
            <p:ph type="body" idx="1"/>
            <p:custDataLst>
              <p:tags r:id="rId2"/>
            </p:custDataLst>
          </p:nvPr>
        </p:nvSpPr>
        <p:spPr>
          <a:xfrm>
            <a:off x="970395" y="1928236"/>
            <a:ext cx="10515600" cy="3352800"/>
          </a:xfrm>
        </p:spPr>
        <p:txBody>
          <a:bodyPr/>
          <a:lstStyle/>
          <a:p>
            <a:pPr marL="228600" indent="-228600">
              <a:buFont typeface="Arial" panose="020B0604020202020204" pitchFamily="34" charset="0"/>
              <a:buChar char="•"/>
            </a:pPr>
            <a:r>
              <a:rPr lang="en-CA" dirty="0"/>
              <a:t>Price of the automobile</a:t>
            </a:r>
            <a:endParaRPr lang="fr-CA" dirty="0"/>
          </a:p>
          <a:p>
            <a:pPr marL="228600" indent="-228600">
              <a:buFont typeface="Arial" panose="020B0604020202020204" pitchFamily="34" charset="0"/>
              <a:buChar char="•"/>
            </a:pPr>
            <a:r>
              <a:rPr lang="en-CA" dirty="0"/>
              <a:t>Complete description (make, model and serial number)</a:t>
            </a:r>
            <a:endParaRPr lang="fr-CA" dirty="0"/>
          </a:p>
          <a:p>
            <a:pPr marL="228600" indent="-228600">
              <a:buFont typeface="Arial" panose="020B0604020202020204" pitchFamily="34" charset="0"/>
              <a:buChar char="•"/>
            </a:pPr>
            <a:r>
              <a:rPr lang="en-CA" dirty="0"/>
              <a:t>Kilometrage indicated by the odometer reading and actual kilometrage, if different</a:t>
            </a:r>
            <a:endParaRPr lang="fr-CA" dirty="0"/>
          </a:p>
          <a:p>
            <a:pPr marL="228600" indent="-228600">
              <a:buFont typeface="Arial" panose="020B0604020202020204" pitchFamily="34" charset="0"/>
              <a:buChar char="•"/>
            </a:pPr>
            <a:r>
              <a:rPr lang="en-CA" dirty="0"/>
              <a:t>Vehicle category (A, B, C or D) for the </a:t>
            </a:r>
            <a:r>
              <a:rPr lang="en-CA" dirty="0">
                <a:hlinkClick r:id="rId6">
                  <a:extLst>
                    <a:ext uri="{A12FA001-AC4F-418D-AE19-62706E023703}">
                      <ahyp:hlinkClr xmlns:ahyp="http://schemas.microsoft.com/office/drawing/2018/hyperlinkcolor" val="tx"/>
                    </a:ext>
                  </a:extLst>
                </a:hlinkClick>
              </a:rPr>
              <a:t>warranty of fitness</a:t>
            </a:r>
            <a:endParaRPr lang="en-CA" dirty="0"/>
          </a:p>
          <a:p>
            <a:pPr marL="228600" indent="-228600">
              <a:buFont typeface="Arial" panose="020B0604020202020204" pitchFamily="34" charset="0"/>
              <a:buChar char="•"/>
            </a:pPr>
            <a:r>
              <a:rPr lang="en-US" dirty="0"/>
              <a:t>Indication that you may, on request, obtain the name and telephone number of the most recent owner other than the merchant</a:t>
            </a:r>
            <a:endParaRPr lang="fr-CA" dirty="0"/>
          </a:p>
        </p:txBody>
      </p:sp>
      <p:pic>
        <p:nvPicPr>
          <p:cNvPr id="6" name="Image 5">
            <a:extLst>
              <a:ext uri="{FF2B5EF4-FFF2-40B4-BE49-F238E27FC236}">
                <a16:creationId xmlns:a16="http://schemas.microsoft.com/office/drawing/2014/main" id="{1CA5809D-B442-C3D9-DABE-DEAFE398260D}"/>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rot="21130804">
            <a:off x="10022886" y="1454589"/>
            <a:ext cx="1177759" cy="1454879"/>
          </a:xfrm>
          <a:prstGeom prst="rect">
            <a:avLst/>
          </a:prstGeom>
        </p:spPr>
      </p:pic>
    </p:spTree>
    <p:extLst>
      <p:ext uri="{BB962C8B-B14F-4D97-AF65-F5344CB8AC3E}">
        <p14:creationId xmlns:p14="http://schemas.microsoft.com/office/powerpoint/2010/main" val="511878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B2BF2-9C04-F612-22F0-EEF998F70C4B}"/>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C6B53A1-AB7D-3D2C-0694-A92425C7054F}"/>
              </a:ext>
            </a:extLst>
          </p:cNvPr>
          <p:cNvSpPr>
            <a:spLocks noGrp="1"/>
          </p:cNvSpPr>
          <p:nvPr>
            <p:ph type="sldNum" sz="quarter" idx="4"/>
          </p:nvPr>
        </p:nvSpPr>
        <p:spPr/>
        <p:txBody>
          <a:bodyPr/>
          <a:lstStyle/>
          <a:p>
            <a:fld id="{511EA75C-EC4C-4D33-ACF8-A8544E993E0B}" type="slidenum">
              <a:rPr lang="fr-CA" smtClean="0"/>
              <a:t>5</a:t>
            </a:fld>
            <a:endParaRPr lang="fr-CA"/>
          </a:p>
        </p:txBody>
      </p:sp>
      <p:sp>
        <p:nvSpPr>
          <p:cNvPr id="5" name="Titre 1">
            <a:extLst>
              <a:ext uri="{FF2B5EF4-FFF2-40B4-BE49-F238E27FC236}">
                <a16:creationId xmlns:a16="http://schemas.microsoft.com/office/drawing/2014/main" id="{114D8D52-121D-5710-A71C-C0EA8E81C07D}"/>
              </a:ext>
            </a:extLst>
          </p:cNvPr>
          <p:cNvSpPr>
            <a:spLocks noGrp="1"/>
          </p:cNvSpPr>
          <p:nvPr>
            <p:ph type="title"/>
            <p:custDataLst>
              <p:tags r:id="rId1"/>
            </p:custDataLst>
          </p:nvPr>
        </p:nvSpPr>
        <p:spPr>
          <a:xfrm>
            <a:off x="1053519" y="638726"/>
            <a:ext cx="10515600" cy="550863"/>
          </a:xfrm>
        </p:spPr>
        <p:txBody>
          <a:bodyPr>
            <a:normAutofit fontScale="90000"/>
          </a:bodyPr>
          <a:lstStyle/>
          <a:p>
            <a:r>
              <a:rPr lang="en-US" dirty="0">
                <a:solidFill>
                  <a:srgbClr val="008DB3"/>
                </a:solidFill>
              </a:rPr>
              <a:t>If applicable, the label must also indicate:</a:t>
            </a:r>
            <a:endParaRPr lang="fr-CA" dirty="0">
              <a:solidFill>
                <a:srgbClr val="008DB3"/>
              </a:solidFill>
            </a:endParaRPr>
          </a:p>
        </p:txBody>
      </p:sp>
      <p:sp>
        <p:nvSpPr>
          <p:cNvPr id="2" name="Espace réservé du texte 2">
            <a:extLst>
              <a:ext uri="{FF2B5EF4-FFF2-40B4-BE49-F238E27FC236}">
                <a16:creationId xmlns:a16="http://schemas.microsoft.com/office/drawing/2014/main" id="{67C557D5-4A8F-9ACC-61B7-FC07DDF5E3CD}"/>
              </a:ext>
            </a:extLst>
          </p:cNvPr>
          <p:cNvSpPr>
            <a:spLocks noGrp="1"/>
          </p:cNvSpPr>
          <p:nvPr>
            <p:ph type="body" idx="1"/>
            <p:custDataLst>
              <p:tags r:id="rId2"/>
            </p:custDataLst>
          </p:nvPr>
        </p:nvSpPr>
        <p:spPr>
          <a:xfrm>
            <a:off x="970395" y="1456296"/>
            <a:ext cx="10515600" cy="3352800"/>
          </a:xfrm>
        </p:spPr>
        <p:txBody>
          <a:bodyPr>
            <a:noAutofit/>
          </a:bodyPr>
          <a:lstStyle/>
          <a:p>
            <a:pPr marL="228600" indent="-228600">
              <a:lnSpc>
                <a:spcPct val="110000"/>
              </a:lnSpc>
              <a:buFont typeface="Arial" panose="020B0604020202020204" pitchFamily="34" charset="0"/>
              <a:buChar char="•"/>
            </a:pPr>
            <a:r>
              <a:rPr lang="en-CA" sz="2200" dirty="0"/>
              <a:t>Characteristics of the </a:t>
            </a:r>
            <a:r>
              <a:rPr lang="en-CA" sz="2200" dirty="0">
                <a:hlinkClick r:id="rId6">
                  <a:extLst>
                    <a:ext uri="{A12FA001-AC4F-418D-AE19-62706E023703}">
                      <ahyp:hlinkClr xmlns:ahyp="http://schemas.microsoft.com/office/drawing/2018/hyperlinkcolor" val="tx"/>
                    </a:ext>
                  </a:extLst>
                </a:hlinkClick>
              </a:rPr>
              <a:t>manufacturer's warranty</a:t>
            </a:r>
            <a:endParaRPr lang="fr-CA" sz="2200" dirty="0"/>
          </a:p>
          <a:p>
            <a:pPr marL="228600" indent="-228600">
              <a:lnSpc>
                <a:spcPct val="110000"/>
              </a:lnSpc>
              <a:buFont typeface="Arial" panose="020B0604020202020204" pitchFamily="34" charset="0"/>
              <a:buChar char="•"/>
            </a:pPr>
            <a:r>
              <a:rPr lang="en-CA" sz="2200" dirty="0"/>
              <a:t>Description of any repairs made by the merchant</a:t>
            </a:r>
            <a:endParaRPr lang="fr-CA" sz="2200" dirty="0"/>
          </a:p>
          <a:p>
            <a:pPr marL="228600" indent="-228600">
              <a:lnSpc>
                <a:spcPct val="110000"/>
              </a:lnSpc>
              <a:buFont typeface="Arial" panose="020B0604020202020204" pitchFamily="34" charset="0"/>
              <a:buChar char="•"/>
            </a:pPr>
            <a:r>
              <a:rPr lang="en-CA" sz="2200" dirty="0"/>
              <a:t>Information regarding prior use of the vehicle</a:t>
            </a:r>
            <a:endParaRPr lang="fr-CA" sz="2200" dirty="0"/>
          </a:p>
          <a:p>
            <a:pPr marL="228600" indent="-228600">
              <a:lnSpc>
                <a:spcPct val="110000"/>
              </a:lnSpc>
              <a:buFont typeface="Arial" panose="020B0604020202020204" pitchFamily="34" charset="0"/>
              <a:buChar char="•"/>
            </a:pPr>
            <a:r>
              <a:rPr lang="en-CA" sz="2200" dirty="0"/>
              <a:t>Identity of the business or public body that previously owned or leased the vehicle</a:t>
            </a:r>
          </a:p>
          <a:p>
            <a:pPr marL="228600" indent="-228600">
              <a:lnSpc>
                <a:spcPct val="110000"/>
              </a:lnSpc>
              <a:buFont typeface="Arial" panose="020B0604020202020204" pitchFamily="34" charset="0"/>
              <a:buChar char="•"/>
            </a:pPr>
            <a:r>
              <a:rPr lang="en-US" sz="2200" dirty="0"/>
              <a:t>Indication that the merchant will provide a mechanical inspection certificate if one is required to register the vehicle, e.g., it is from outside Québec or has been declared a total loss</a:t>
            </a:r>
          </a:p>
          <a:p>
            <a:pPr marL="228600" indent="-228600">
              <a:lnSpc>
                <a:spcPct val="110000"/>
              </a:lnSpc>
              <a:buFont typeface="Arial" panose="020B0604020202020204" pitchFamily="34" charset="0"/>
              <a:buChar char="•"/>
            </a:pPr>
            <a:r>
              <a:rPr lang="en-US" sz="2200" dirty="0"/>
              <a:t>the fact that the vehicle has been declared a “seriously defective automobile” by a court of law</a:t>
            </a:r>
          </a:p>
        </p:txBody>
      </p:sp>
      <p:pic>
        <p:nvPicPr>
          <p:cNvPr id="6" name="Image 5">
            <a:extLst>
              <a:ext uri="{FF2B5EF4-FFF2-40B4-BE49-F238E27FC236}">
                <a16:creationId xmlns:a16="http://schemas.microsoft.com/office/drawing/2014/main" id="{F362CF00-A738-C4CB-1BC8-010521B1734D}"/>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rot="21130804">
            <a:off x="9723141" y="1200796"/>
            <a:ext cx="1177759" cy="1454879"/>
          </a:xfrm>
          <a:prstGeom prst="rect">
            <a:avLst/>
          </a:prstGeom>
        </p:spPr>
      </p:pic>
    </p:spTree>
    <p:extLst>
      <p:ext uri="{BB962C8B-B14F-4D97-AF65-F5344CB8AC3E}">
        <p14:creationId xmlns:p14="http://schemas.microsoft.com/office/powerpoint/2010/main" val="52144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E65C2-5549-ABA4-2B64-F685C3CEF608}"/>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771AEC1-65F6-ACD6-D549-1F30B69CB2DE}"/>
              </a:ext>
            </a:extLst>
          </p:cNvPr>
          <p:cNvSpPr>
            <a:spLocks noGrp="1"/>
          </p:cNvSpPr>
          <p:nvPr>
            <p:ph type="sldNum" sz="quarter" idx="4"/>
          </p:nvPr>
        </p:nvSpPr>
        <p:spPr/>
        <p:txBody>
          <a:bodyPr/>
          <a:lstStyle/>
          <a:p>
            <a:fld id="{511EA75C-EC4C-4D33-ACF8-A8544E993E0B}" type="slidenum">
              <a:rPr lang="fr-CA" smtClean="0"/>
              <a:t>6</a:t>
            </a:fld>
            <a:endParaRPr lang="fr-CA"/>
          </a:p>
        </p:txBody>
      </p:sp>
      <p:pic>
        <p:nvPicPr>
          <p:cNvPr id="6" name="Image 5">
            <a:extLst>
              <a:ext uri="{FF2B5EF4-FFF2-40B4-BE49-F238E27FC236}">
                <a16:creationId xmlns:a16="http://schemas.microsoft.com/office/drawing/2014/main" id="{E06B205C-43B4-004C-646D-1E390FC5CA43}"/>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rot="21130804">
            <a:off x="6978003" y="365889"/>
            <a:ext cx="1177759" cy="1454879"/>
          </a:xfrm>
          <a:prstGeom prst="rect">
            <a:avLst/>
          </a:prstGeom>
        </p:spPr>
      </p:pic>
      <p:sp>
        <p:nvSpPr>
          <p:cNvPr id="3" name="Espace réservé du texte 2">
            <a:extLst>
              <a:ext uri="{FF2B5EF4-FFF2-40B4-BE49-F238E27FC236}">
                <a16:creationId xmlns:a16="http://schemas.microsoft.com/office/drawing/2014/main" id="{930DDFBD-6AA4-6FB9-9E92-1207972EA762}"/>
              </a:ext>
            </a:extLst>
          </p:cNvPr>
          <p:cNvSpPr txBox="1">
            <a:spLocks/>
          </p:cNvSpPr>
          <p:nvPr>
            <p:custDataLst>
              <p:tags r:id="rId2"/>
            </p:custDataLst>
          </p:nvPr>
        </p:nvSpPr>
        <p:spPr>
          <a:xfrm>
            <a:off x="548400" y="277146"/>
            <a:ext cx="5951037" cy="123613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en-US" dirty="0">
                <a:solidFill>
                  <a:srgbClr val="008DB3"/>
                </a:solidFill>
              </a:rPr>
              <a:t>Delivery of the label</a:t>
            </a:r>
            <a:endParaRPr lang="fr-CA" dirty="0">
              <a:solidFill>
                <a:srgbClr val="008DB3"/>
              </a:solidFill>
            </a:endParaRPr>
          </a:p>
        </p:txBody>
      </p:sp>
      <p:sp>
        <p:nvSpPr>
          <p:cNvPr id="11" name="Espace réservé du texte 2">
            <a:extLst>
              <a:ext uri="{FF2B5EF4-FFF2-40B4-BE49-F238E27FC236}">
                <a16:creationId xmlns:a16="http://schemas.microsoft.com/office/drawing/2014/main" id="{6DE8DB02-696D-F1EB-B30D-1291BDD401C6}"/>
              </a:ext>
            </a:extLst>
          </p:cNvPr>
          <p:cNvSpPr txBox="1">
            <a:spLocks/>
          </p:cNvSpPr>
          <p:nvPr>
            <p:custDataLst>
              <p:tags r:id="rId3"/>
            </p:custDataLst>
          </p:nvPr>
        </p:nvSpPr>
        <p:spPr>
          <a:xfrm>
            <a:off x="547092" y="2442306"/>
            <a:ext cx="11672613" cy="3811588"/>
          </a:xfrm>
          <a:prstGeom prst="rect">
            <a:avLst/>
          </a:prstGeom>
        </p:spPr>
        <p:txBody>
          <a:bodyPr/>
          <a:lstStyle>
            <a:lvl1pPr marL="228600" indent="-228600" algn="l" defTabSz="914400" rtl="0" eaLnBrk="1" latinLnBrk="0" hangingPunct="1">
              <a:lnSpc>
                <a:spcPct val="90000"/>
              </a:lnSpc>
              <a:spcBef>
                <a:spcPts val="1000"/>
              </a:spcBef>
              <a:buClr>
                <a:schemeClr val="accent3">
                  <a:lumMod val="40000"/>
                  <a:lumOff val="6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dirty="0"/>
              <a:t>Merchants are also required to </a:t>
            </a:r>
            <a:r>
              <a:rPr lang="en-US" b="1" dirty="0"/>
              <a:t>give the label </a:t>
            </a:r>
            <a:r>
              <a:rPr lang="en-US" dirty="0"/>
              <a:t>to the consumers who purchase a vehicle.</a:t>
            </a:r>
            <a:endParaRPr lang="fr-CA" dirty="0"/>
          </a:p>
          <a:p>
            <a:pPr marL="0" indent="0">
              <a:buFont typeface="Arial" panose="020B0604020202020204" pitchFamily="34" charset="0"/>
              <a:buNone/>
            </a:pPr>
            <a:endParaRPr lang="fr-CA" dirty="0"/>
          </a:p>
        </p:txBody>
      </p:sp>
      <p:sp>
        <p:nvSpPr>
          <p:cNvPr id="16" name="Rectangle 15">
            <a:extLst>
              <a:ext uri="{FF2B5EF4-FFF2-40B4-BE49-F238E27FC236}">
                <a16:creationId xmlns:a16="http://schemas.microsoft.com/office/drawing/2014/main" id="{3593304C-7365-1FE3-815A-66E5BD61BEE0}"/>
              </a:ext>
            </a:extLst>
          </p:cNvPr>
          <p:cNvSpPr/>
          <p:nvPr/>
        </p:nvSpPr>
        <p:spPr>
          <a:xfrm>
            <a:off x="2174265" y="4090235"/>
            <a:ext cx="7990609"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If the car is purchased from an individual, there is obviously no label on the vehicle, nor is there a road vehicle dealer's permit. </a:t>
            </a:r>
            <a:endParaRPr lang="fr-CA" b="1" dirty="0">
              <a:solidFill>
                <a:schemeClr val="bg1"/>
              </a:solidFill>
            </a:endParaRPr>
          </a:p>
        </p:txBody>
      </p:sp>
    </p:spTree>
    <p:extLst>
      <p:ext uri="{BB962C8B-B14F-4D97-AF65-F5344CB8AC3E}">
        <p14:creationId xmlns:p14="http://schemas.microsoft.com/office/powerpoint/2010/main" val="74688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94166-6F6F-7B40-6004-890B41378558}"/>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C903933-B021-229C-3869-7EA94661B22B}"/>
              </a:ext>
            </a:extLst>
          </p:cNvPr>
          <p:cNvSpPr>
            <a:spLocks noGrp="1"/>
          </p:cNvSpPr>
          <p:nvPr>
            <p:ph type="sldNum" sz="quarter" idx="4"/>
          </p:nvPr>
        </p:nvSpPr>
        <p:spPr/>
        <p:txBody>
          <a:bodyPr/>
          <a:lstStyle/>
          <a:p>
            <a:fld id="{511EA75C-EC4C-4D33-ACF8-A8544E993E0B}" type="slidenum">
              <a:rPr lang="fr-CA" smtClean="0"/>
              <a:t>7</a:t>
            </a:fld>
            <a:endParaRPr lang="fr-CA"/>
          </a:p>
        </p:txBody>
      </p:sp>
      <p:sp>
        <p:nvSpPr>
          <p:cNvPr id="3" name="Espace réservé du texte 2">
            <a:extLst>
              <a:ext uri="{FF2B5EF4-FFF2-40B4-BE49-F238E27FC236}">
                <a16:creationId xmlns:a16="http://schemas.microsoft.com/office/drawing/2014/main" id="{CB3BDEC2-4E18-6658-1961-E2D90B3EEC3D}"/>
              </a:ext>
            </a:extLst>
          </p:cNvPr>
          <p:cNvSpPr txBox="1">
            <a:spLocks/>
          </p:cNvSpPr>
          <p:nvPr>
            <p:custDataLst>
              <p:tags r:id="rId1"/>
            </p:custDataLst>
          </p:nvPr>
        </p:nvSpPr>
        <p:spPr>
          <a:xfrm>
            <a:off x="1219197" y="2669956"/>
            <a:ext cx="9753600" cy="123613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pPr algn="ctr"/>
            <a:r>
              <a:rPr lang="en-US" dirty="0"/>
              <a:t>In teams, answer questions 2 to 5 on the student worksheet.</a:t>
            </a:r>
            <a:br>
              <a:rPr lang="fr-CA" dirty="0">
                <a:solidFill>
                  <a:srgbClr val="008DB3"/>
                </a:solidFill>
              </a:rPr>
            </a:br>
            <a:endParaRPr lang="fr-CA" dirty="0">
              <a:solidFill>
                <a:srgbClr val="008DB3"/>
              </a:solidFill>
            </a:endParaRPr>
          </a:p>
        </p:txBody>
      </p:sp>
    </p:spTree>
    <p:extLst>
      <p:ext uri="{BB962C8B-B14F-4D97-AF65-F5344CB8AC3E}">
        <p14:creationId xmlns:p14="http://schemas.microsoft.com/office/powerpoint/2010/main" val="33116045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Personnalisé 10">
      <a:dk1>
        <a:srgbClr val="2D2E83"/>
      </a:dk1>
      <a:lt1>
        <a:sysClr val="window" lastClr="FFFFFF"/>
      </a:lt1>
      <a:dk2>
        <a:srgbClr val="38A7DE"/>
      </a:dk2>
      <a:lt2>
        <a:srgbClr val="BDE3F2"/>
      </a:lt2>
      <a:accent1>
        <a:srgbClr val="005DA1"/>
      </a:accent1>
      <a:accent2>
        <a:srgbClr val="3B85C4"/>
      </a:accent2>
      <a:accent3>
        <a:srgbClr val="4DC0DF"/>
      </a:accent3>
      <a:accent4>
        <a:srgbClr val="2FB7C2"/>
      </a:accent4>
      <a:accent5>
        <a:srgbClr val="2FB7C2"/>
      </a:accent5>
      <a:accent6>
        <a:srgbClr val="F7F109"/>
      </a:accent6>
      <a:hlink>
        <a:srgbClr val="0000FF"/>
      </a:hlink>
      <a:folHlink>
        <a:srgbClr val="00206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Base" ma:contentTypeID="0x0101003097D76B54FF0D42AAF3217D0343151900321D9D8F0D98E549ACE704D356D14E67" ma:contentTypeVersion="52" ma:contentTypeDescription="Document de l'intranet" ma:contentTypeScope="" ma:versionID="2829a2687cf8161e20440833181c4bb6">
  <xsd:schema xmlns:xsd="http://www.w3.org/2001/XMLSchema" xmlns:xs="http://www.w3.org/2001/XMLSchema" xmlns:p="http://schemas.microsoft.com/office/2006/metadata/properties" xmlns:ns2="2cbd2f6c-00a7-4ca7-99c3-ea58e4b5c320" xmlns:ns3="6125797d-efc8-46a9-b792-19e4192daea0" targetNamespace="http://schemas.microsoft.com/office/2006/metadata/properties" ma:root="true" ma:fieldsID="f0d417ff5a569c71e02a8b00f5863ab7" ns2:_="" ns3:_="">
    <xsd:import namespace="2cbd2f6c-00a7-4ca7-99c3-ea58e4b5c320"/>
    <xsd:import namespace="6125797d-efc8-46a9-b792-19e4192daea0"/>
    <xsd:element name="properties">
      <xsd:complexType>
        <xsd:sequence>
          <xsd:element name="documentManagement">
            <xsd:complexType>
              <xsd:all>
                <xsd:element ref="ns2:UniteAdministrative"/>
                <xsd:element ref="ns2:RepertoireLaserfiche" minOccurs="0"/>
                <xsd:element ref="ns2:DescriptionDocument"/>
                <xsd:element ref="ns2:MotsCles" minOccurs="0"/>
                <xsd:element ref="ns2:Categorie"/>
                <xsd:element ref="ns2:Responsable"/>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d2f6c-00a7-4ca7-99c3-ea58e4b5c320" elementFormDefault="qualified">
    <xsd:import namespace="http://schemas.microsoft.com/office/2006/documentManagement/types"/>
    <xsd:import namespace="http://schemas.microsoft.com/office/infopath/2007/PartnerControls"/>
    <xsd:element name="UniteAdministrative" ma:index="2" ma:displayName="Unité administrative" ma:format="Dropdown" ma:internalName="UniteAdministrative" ma:readOnly="false">
      <xsd:simpleType>
        <xsd:restriction base="dms:Choice">
          <xsd:enumeration value="Clubs sociaux"/>
          <xsd:enumeration value="Communications et éducation"/>
          <xsd:enumeration value="Juridique et enquêtes"/>
          <xsd:enumeration value="Permis et indemnisation"/>
          <xsd:enumeration value="Planification"/>
          <xsd:enumeration value="Présidence"/>
          <xsd:enumeration value="Ressources informationnelles"/>
          <xsd:enumeration value="Services administratifs"/>
          <xsd:enumeration value="Services aux clientèles"/>
          <xsd:enumeration value="Service de la médiation en ligne"/>
        </xsd:restriction>
      </xsd:simpleType>
    </xsd:element>
    <xsd:element name="RepertoireLaserfiche" ma:index="3" nillable="true" ma:displayName="Répertoire Laserfiche" ma:internalName="RepertoireLaserfiche" ma:readOnly="false">
      <xsd:simpleType>
        <xsd:restriction base="dms:Note">
          <xsd:maxLength value="255"/>
        </xsd:restriction>
      </xsd:simpleType>
    </xsd:element>
    <xsd:element name="DescriptionDocument" ma:index="4" ma:displayName="Description du document" ma:internalName="DescriptionDocument" ma:readOnly="false">
      <xsd:simpleType>
        <xsd:restriction base="dms:Note">
          <xsd:maxLength value="255"/>
        </xsd:restriction>
      </xsd:simpleType>
    </xsd:element>
    <xsd:element name="MotsCles" ma:index="5" nillable="true" ma:displayName="Mots clés du document" ma:internalName="MotsCles" ma:readOnly="false">
      <xsd:simpleType>
        <xsd:restriction base="dms:Note">
          <xsd:maxLength value="255"/>
        </xsd:restriction>
      </xsd:simpleType>
    </xsd:element>
    <xsd:element name="Categorie" ma:index="6" ma:displayName="Catégorie du document" ma:format="Dropdown" ma:internalName="Categorie" ma:readOnly="false">
      <xsd:simpleType>
        <xsd:restriction base="dms:Choice">
          <xsd:enumeration value="Vidéos"/>
          <xsd:enumeration value="Images / photos"/>
          <xsd:enumeration value="Formulaires"/>
          <xsd:enumeration value="Guides"/>
          <xsd:enumeration value="Politiques et directives"/>
          <xsd:enumeration value="Plans"/>
          <xsd:enumeration value="Rapports"/>
          <xsd:enumeration value="Sondages et consultations"/>
          <xsd:enumeration value="Tableaux et suivis"/>
          <xsd:enumeration value="Document de référence"/>
          <xsd:enumeration value="Autres documents gouvernementaux"/>
          <xsd:enumeration value="Autres documents administratifs"/>
        </xsd:restriction>
      </xsd:simpleType>
    </xsd:element>
    <xsd:element name="Responsable" ma:index="7" ma:displayName="Responsable" ma:list="UserInfo" ma:SharePointGroup="0" ma:internalName="Responsabl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25797d-efc8-46a9-b792-19e4192daea0"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description="" ma:hidden="true" ma:internalName="MediaServiceObjectDetectorVersions" ma:readOnly="true">
      <xsd:simpleType>
        <xsd:restriction base="dms:Text"/>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Type de contenu"/>
        <xsd:element ref="dc:title" minOccurs="0" maxOccurs="1" ma:index="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D9F423-F23B-4EBD-A11F-9E35A54FD5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bd2f6c-00a7-4ca7-99c3-ea58e4b5c320"/>
    <ds:schemaRef ds:uri="6125797d-efc8-46a9-b792-19e4192dae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1F8EB4-F36F-436B-BA5C-887AA8D28A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386</TotalTime>
  <Words>1083</Words>
  <Application>Microsoft Office PowerPoint</Application>
  <PresentationFormat>Grand écran</PresentationFormat>
  <Paragraphs>83</Paragraphs>
  <Slides>7</Slides>
  <Notes>7</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vt:i4>
      </vt:variant>
    </vt:vector>
  </HeadingPairs>
  <TitlesOfParts>
    <vt:vector size="10" baseType="lpstr">
      <vt:lpstr>Calibri</vt:lpstr>
      <vt:lpstr>Arial</vt:lpstr>
      <vt:lpstr>Thème Office</vt:lpstr>
      <vt:lpstr>Your First Car  </vt:lpstr>
      <vt:lpstr>Mandatory Permit for the Merchant </vt:lpstr>
      <vt:lpstr>Does the merchant really hold a permit?</vt:lpstr>
      <vt:lpstr>Mandatory label affixed to every automobile</vt:lpstr>
      <vt:lpstr>If applicable, the label must also indicate:</vt:lpstr>
      <vt:lpstr>Présentation PowerPoint</vt:lpstr>
      <vt:lpstr>Présentation PowerPoint</vt:lpstr>
    </vt:vector>
  </TitlesOfParts>
  <Company>Ministère du Conseil exécutif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de présentation PowerPoint pour public externe — Format grand écran</dc:title>
  <dc:creator>Sandoval, Claudia</dc:creator>
  <cp:lastModifiedBy>Couture, Julie</cp:lastModifiedBy>
  <cp:revision>45</cp:revision>
  <dcterms:created xsi:type="dcterms:W3CDTF">2019-04-02T14:08:11Z</dcterms:created>
  <dcterms:modified xsi:type="dcterms:W3CDTF">2026-02-17T21:22:37Z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0x0101003097D76B54FF0D42AAF3217D0343151900321D9D8F0D98E549ACE704D356D14E67</vt:lpwstr>
  </property>
  <property fmtid="{D5CDD505-2E9C-101B-9397-08002B2CF9AE}" pid="3" name="Responsable">
    <vt:lpwstr/>
  </property>
  <property fmtid="{D5CDD505-2E9C-101B-9397-08002B2CF9AE}" pid="4" name="MotsCles">
    <vt:lpwstr/>
  </property>
  <property fmtid="{D5CDD505-2E9C-101B-9397-08002B2CF9AE}" pid="5" name="Categorie">
    <vt:lpwstr/>
  </property>
  <property fmtid="{D5CDD505-2E9C-101B-9397-08002B2CF9AE}" pid="6" name="UniteAdministrative">
    <vt:lpwstr/>
  </property>
  <property fmtid="{D5CDD505-2E9C-101B-9397-08002B2CF9AE}" pid="7" name="RepertoireLaserfiche">
    <vt:lpwstr/>
  </property>
  <property fmtid="{D5CDD505-2E9C-101B-9397-08002B2CF9AE}" pid="8" name="DescriptionDocument">
    <vt:lpwstr/>
  </property>
</Properties>
</file>