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0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8" r:id="rId5"/>
    <p:sldId id="259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62954" autoAdjust="0"/>
  </p:normalViewPr>
  <p:slideViewPr>
    <p:cSldViewPr snapToGrid="0">
      <p:cViewPr varScale="1">
        <p:scale>
          <a:sx n="49" d="100"/>
          <a:sy n="49" d="100"/>
        </p:scale>
        <p:origin x="5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16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FD8C-AB8C-4ED2-8A71-E48040E03B0D}" type="datetimeFigureOut">
              <a:rPr lang="fr-CA" smtClean="0"/>
              <a:t>2026-02-17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3D704-B3DE-4362-B744-DF3AC3482A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061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3DC8-C6F9-4622-8DFC-2F20DC9BB91F}" type="datetimeFigureOut">
              <a:rPr lang="fr-CA" smtClean="0"/>
              <a:t>2026-02-17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41C64-3B65-4897-8D3B-3B1D0179E2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818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c.gouv.qc.ca/se-renseigner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c.gouv.qc.ca/consommateur/bien-service/vehicule/auto-achat/occasion/bris-garantie/bon-fonctionnemen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c.gouv.qc.ca/consommateur/bien-service/vehicule/auto-achat/occasion/bris-garantie/garantie-commercan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opc.gouv.qc.ca/consommateur/bien-service/vehicule/auto-achat/occasion/bris-garantie/anticitron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fois que les élèves ont visionné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capsule vidéo, l’enseignant approfondit avec eux certaines notions 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l’aide de cette présentation.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Celle-ci traite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l’obligation pour les commerçants qui vendent des automobiles de posséder un permis et d’apposer une étiquette sur chaque automobile d’occasion</a:t>
            </a:r>
            <a:r>
              <a:rPr lang="fr-CA" sz="1200" u="none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u="dotted" strike="noStrike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fr-CA" sz="1200" u="none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vente ou en location.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613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voiture d’occasion peut être achetée auprès d’un particulier ou chez un commerçant, c’est-à-dire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marchand de véhicules d’occasion (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communément appel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</a:t>
            </a:r>
            <a:r>
              <a:rPr lang="fr-CA" sz="1200" i="1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fr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endeur</a:t>
            </a:r>
            <a:r>
              <a:rPr lang="fr-CA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d’autos usagées</a:t>
            </a:r>
            <a:r>
              <a:rPr lang="fr-CA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commerçant qui vend des automobiles, lui, doit posséder un permis de l’Office de la protection du consommateur. Pour obtenir ce permis, il a l’obligation de fournir un cautionnement. 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Qu’est-ce</a:t>
            </a:r>
            <a:r>
              <a:rPr lang="fr-CA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qu’un cautionnement?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une forme de dépôt qui sert de garantie,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c’est-à-dire un</a:t>
            </a:r>
            <a:r>
              <a:rPr lang="fr-CA" sz="1200" u="dotted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d’argent qui pourrait être utilisé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dédommager les consommateurs si le commerçant ne respectait pas ses obligations. 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cautionnement pourrait servir, par exemple, à rembour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un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acompte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l’entreprise fermait avant que le consommateur ait pris possession de son véhicule. Il s’agit donc d’une protection financière. 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commerçant doit afficher le permis dans son établissement et indiquer son numéro de permis dans le contrat qu’il remet au consommateu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l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orsque celui-ci achète un véhicule.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603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s’assurer que le commerçant possède bien un permis, il faut consulter l’outil </a:t>
            </a:r>
            <a:r>
              <a:rPr lang="fr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Se renseigner sur un commerçan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l’Office de la protection du consommateur. </a:t>
            </a:r>
          </a:p>
          <a:p>
            <a:endParaRPr lang="fr-CA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rend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la page Web de l’outil et demande aux élèves des noms de commerçants automobiles du 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quartier ou de la région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vérifier avec eux les informations disponibles, notamment : </a:t>
            </a:r>
          </a:p>
          <a:p>
            <a:pPr lvl="0"/>
            <a:endParaRPr lang="fr-CA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validité du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permis;</a:t>
            </a:r>
            <a:endParaRPr lang="fr-CA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et la nature des interventions de l’Office dont ils ont fait l’objet, le cas échéant (avis de non-conformité, poursuite pénale, sanction administrative pécuniaire, etc.);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de mises en demeure qu’ils ont reçues de consommateurs et leur sujet. </a:t>
            </a:r>
            <a:endParaRPr lang="fr-CA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380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45C54-1BF5-21A2-F053-D6F4EAEFC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770F0DDE-1B13-DD9C-5DA3-601A61FA3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A1B9BE-2DDA-0664-6F70-27CE977FE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commerçants sont également obligés d’apposer une étiquette sur chaque automobile d’occasion qu’ils mettent en vente ou en location. Cette étiquette contient des renseignements qui aideront le consommateur à prendre une décision éclairée. Il est donc très important d’en prendre connaissance.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Renseignements inscrits sur l’étiquette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L’étiquette </a:t>
            </a:r>
            <a:r>
              <a:rPr lang="fr-CA" sz="1200" u="dotted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doit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CA" sz="1200" u="dotted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obligatoirement,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fournir les renseignements suivants :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prix de l’automobile;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 description complète (année de fabrication, numéro de série, marque, modèle, cylindrée du moteur);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de kilomètres indiqué à l’odomètre et le nombre de kilomètres réellement parcourus par l’automobile, s’il est différent;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catégorie de l’automobile (A, B, C ou D)</a:t>
            </a:r>
            <a:r>
              <a:rPr lang="fr-CA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</a:t>
            </a:r>
            <a:r>
              <a:rPr lang="fr-CA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 </a:t>
            </a:r>
            <a:r>
              <a:rPr lang="fr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garantie que le commerçant doit accorde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 la Loi sur la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 du consommateur;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mention que le consommateur peut, sur demande, obtenir le nom et le numéro de téléphone du dernier propriétaire autre que le commerçant.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7BF506-97BA-1459-9863-FF0D8990D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8577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2F894-B509-44E3-6920-7851F38C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C515CF73-6C44-5E6D-56BE-C11303796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D4FBB42-D447-D3DC-44C1-292A6EA15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Renseignements inscrits sur l’étiquette (suite)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S’il y a lieu, l’étiquette </a:t>
            </a:r>
            <a:r>
              <a:rPr lang="fr-CA" sz="1200" u="dotted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doit également indiquer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caractéristiques de la </a:t>
            </a:r>
            <a:r>
              <a:rPr lang="fr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garantie du fabricant ou du commerçant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 elle est toujours en vigueur;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description des réparations faites depuis que le commerçant a l’automobile en sa possession, s’il y a lieu;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mention de l’utilisation antérieure de l’automobile si elle a servi comme taxi, auto d’école de conduite, auto de location, auto de police, ambulance </a:t>
            </a:r>
            <a:r>
              <a:rPr lang="fr-CA" sz="1200" u="dotted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bien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 pour la clientèle ou </a:t>
            </a:r>
            <a:r>
              <a:rPr lang="fr-CA" sz="1200" u="dotted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voiture d’essai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l’identité du commerce ou de l’organisme public qui a été propriétaire du véhicule ou qui l’a lou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mention que le commerçant fournira un certificat de vérification mécanique s’il est nécessaire pour immatriculer l’automobile, par exemple si elle vient de l’extérieur du Québec ou si elle a été déclarée perte totale;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fait que l’auto a été déclarée « </a:t>
            </a:r>
            <a:r>
              <a:rPr lang="fr-C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automobile gravement défectueuse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» par un tribunal.</a:t>
            </a:r>
            <a:endParaRPr lang="fr-F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F9970B-DA52-5421-021E-C023D45A4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85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FAAFF-81C9-8481-60BF-2721DBEFE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6930DFC0-217C-EF64-B803-E3F548426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E85B4C-438E-3941-7309-27D18094B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Remise de l’étiquette :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commerçant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aussi l’obligation de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remettre l’étiquette au consommateur quand </a:t>
            </a:r>
            <a:r>
              <a:rPr lang="fr-CA" sz="1200" u="dotted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celui-ci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achète ou loue l’automobile. Tout ce qui y est indiqué fait partie intégrante du contrat, à l’exception du prix auquel l’automobile est offerte et des caractéristiques de la garantie, qui peuvent être modifiées.</a:t>
            </a:r>
          </a:p>
          <a:p>
            <a:endParaRPr lang="fr-CA" dirty="0"/>
          </a:p>
          <a:p>
            <a:r>
              <a:rPr lang="fr-CA" dirty="0"/>
              <a:t>Si l’auto est achetée d’un particulier, il n’y aura évidemment pas d’étiquette sur le véhicule, ni de permis de commerçant.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6BD6D9-CD21-4EBC-4938-CD85E464E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9029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4025D-3015-A4CC-15FA-1E9481439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C2BCE43E-9F7D-36D7-8259-824004DD4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3536754-39FD-2D66-7A6D-BCF2B03A2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E4BD1B-4139-D715-34CE-DEE637967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253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76" y="5368326"/>
            <a:ext cx="3938024" cy="14874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6" y="5371668"/>
            <a:ext cx="3685888" cy="14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02428"/>
            <a:ext cx="10515600" cy="405531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364071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44096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2400"/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2000"/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800"/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600"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600"/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364071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196013" y="2527042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2400"/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2000"/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800"/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600"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600"/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96414"/>
            <a:ext cx="10515600" cy="5506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58298"/>
            <a:ext cx="10515600" cy="335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9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9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29265"/>
            <a:ext cx="3932237" cy="100289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936955"/>
            <a:ext cx="5504477" cy="3303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6954"/>
            <a:ext cx="3932237" cy="33103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82250"/>
            <a:ext cx="3932237" cy="1263445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907458"/>
            <a:ext cx="4462257" cy="3460956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7459"/>
            <a:ext cx="3932237" cy="33110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5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45"/>
            <a:ext cx="10515600" cy="550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0" r:id="rId2"/>
    <p:sldLayoutId id="2147483672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6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hyperlink" Target="https://www.opc.gouv.qc.ca/se-renseigner/" TargetMode="Externa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https://www.opc.gouv.qc.ca/consommateur/bien-service/vehicule/auto-achat/occasion/bris-garantie/bon-fonctionnement/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hyperlink" Target="https://www.opc.gouv.qc.ca/consommateur/bien-service/vehicule/auto-achat/occasion/bris-garantie/garantie-commercant/" TargetMode="Externa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20982" y="1978134"/>
            <a:ext cx="12191999" cy="2035125"/>
          </a:xfrm>
        </p:spPr>
        <p:txBody>
          <a:bodyPr/>
          <a:lstStyle/>
          <a:p>
            <a:r>
              <a:rPr lang="fr-CA" dirty="0">
                <a:solidFill>
                  <a:srgbClr val="008DB3"/>
                </a:solidFill>
              </a:rPr>
              <a:t>Ta première voiture</a:t>
            </a:r>
            <a:br>
              <a:rPr lang="fr-CA" dirty="0">
                <a:solidFill>
                  <a:srgbClr val="008DB3"/>
                </a:solidFill>
              </a:rPr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3220" y="3453867"/>
            <a:ext cx="6443594" cy="1655762"/>
          </a:xfrm>
        </p:spPr>
        <p:txBody>
          <a:bodyPr/>
          <a:lstStyle/>
          <a:p>
            <a:r>
              <a:rPr lang="fr-CA" dirty="0"/>
              <a:t>Permis et étiquette obligatoires</a:t>
            </a:r>
          </a:p>
          <a:p>
            <a:endParaRPr lang="fr-CA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3A56A749-1587-87DB-7E3D-A77F93622F2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94105" y="1802674"/>
            <a:ext cx="7646126" cy="1601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CA" sz="4000" dirty="0">
              <a:solidFill>
                <a:srgbClr val="008DB3"/>
              </a:solidFill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55017FA-37C7-E397-8046-B435D5DF1E9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7979" y="3751263"/>
            <a:ext cx="7698378" cy="185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3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7B5CC5-8CAC-B8B1-8314-6F0B147624D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60" y="2306841"/>
            <a:ext cx="3190849" cy="2369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53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44288"/>
            <a:ext cx="7488382" cy="4351338"/>
          </a:xfrm>
        </p:spPr>
        <p:txBody>
          <a:bodyPr/>
          <a:lstStyle/>
          <a:p>
            <a:r>
              <a:rPr lang="fr-CA" dirty="0"/>
              <a:t>Délivré par l’Office de la protection du consommateur (OPC)</a:t>
            </a:r>
          </a:p>
          <a:p>
            <a:r>
              <a:rPr lang="fr-CA" dirty="0"/>
              <a:t>Nécessite de fournir un cautionnement à l’OPC</a:t>
            </a:r>
          </a:p>
          <a:p>
            <a:pPr lvl="1"/>
            <a:r>
              <a:rPr lang="fr-CA" dirty="0"/>
              <a:t>Le cautionnement est une somme d’argent utilisée pour dédommager les consommateurs si le commerçant ne respecte pas ses obligations</a:t>
            </a:r>
          </a:p>
          <a:p>
            <a:r>
              <a:rPr lang="fr-CA" dirty="0"/>
              <a:t>Affiché obligatoirement dans le commerce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2</a:t>
            </a:fld>
            <a:endParaRPr lang="fr-CA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A9A9C88-DC31-6845-5751-C079A0D745F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917290"/>
            <a:ext cx="10515600" cy="550863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8DB3"/>
                </a:solidFill>
              </a:rPr>
              <a:t>Permis obligatoire pour le commerçant</a:t>
            </a:r>
            <a:br>
              <a:rPr lang="fr-CA" dirty="0"/>
            </a:b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142A93-09DC-9922-FAA1-BE57FCA1DD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49" y="1436364"/>
            <a:ext cx="3721702" cy="14302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7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Vérifier avec l’outil </a:t>
            </a:r>
            <a:r>
              <a:rPr lang="fr-CA" dirty="0">
                <a:hlinkClick r:id="rId5"/>
              </a:rPr>
              <a:t>Se renseigner sur un commerçant</a:t>
            </a:r>
            <a:r>
              <a:rPr lang="fr-CA" dirty="0"/>
              <a:t> de l’OPC</a:t>
            </a:r>
          </a:p>
          <a:p>
            <a:endParaRPr lang="fr-CA" dirty="0">
              <a:solidFill>
                <a:srgbClr val="FF0000"/>
              </a:solidFill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3</a:t>
            </a:fld>
            <a:endParaRPr lang="fr-CA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A41755B-CB1E-97DD-C0B0-9B2C1F3EC82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796925"/>
            <a:ext cx="10515600" cy="550863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8DB3"/>
                </a:solidFill>
              </a:rPr>
              <a:t>Le commerçant possède-t-il un permis?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099A4911-78C1-ABFA-90A8-A2754208E8B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0170" y="2435295"/>
            <a:ext cx="5485830" cy="3811588"/>
          </a:xfrm>
          <a:prstGeom prst="rect">
            <a:avLst/>
          </a:prstGeom>
        </p:spPr>
        <p:txBody>
          <a:bodyPr/>
          <a:lstStyle>
            <a:lvl1pPr marL="285744" indent="-28574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285969"/>
              </a:buClr>
              <a:buFontTx/>
              <a:buBlip>
                <a:blip r:embed="rId6"/>
              </a:buBlip>
              <a:defRPr sz="2400" b="0" kern="1200">
                <a:solidFill>
                  <a:srgbClr val="285969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32" indent="-28574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2000" kern="1200">
                <a:solidFill>
                  <a:srgbClr val="828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85824" indent="-171446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8"/>
              </a:buBlip>
              <a:defRPr sz="1800" kern="1200">
                <a:solidFill>
                  <a:srgbClr val="28596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CA" sz="2400" dirty="0">
                <a:solidFill>
                  <a:schemeClr val="tx1"/>
                </a:solidFill>
                <a:latin typeface="Calibri" panose="020F0502020204030204" pitchFamily="34" charset="0"/>
              </a:rPr>
              <a:t>Cet outil informe sur :</a:t>
            </a:r>
          </a:p>
          <a:p>
            <a:pPr lvl="2">
              <a:buSzPct val="75000"/>
            </a:pPr>
            <a:r>
              <a:rPr lang="fr-CA" sz="2000" dirty="0">
                <a:solidFill>
                  <a:schemeClr val="tx1"/>
                </a:solidFill>
              </a:rPr>
              <a:t>la validité du permis des commerçants;</a:t>
            </a:r>
          </a:p>
          <a:p>
            <a:pPr lvl="2">
              <a:buSzPct val="75000"/>
            </a:pPr>
            <a:r>
              <a:rPr lang="fr-CA" sz="2000" dirty="0">
                <a:solidFill>
                  <a:schemeClr val="tx1"/>
                </a:solidFill>
              </a:rPr>
              <a:t>le nombre et la nature des interventions de l’Office dont ils ont fait l’objet, le cas échéant (avis de non-conformité, poursuite pénale, sanction administrative pécuniaire, etc.);</a:t>
            </a:r>
          </a:p>
          <a:p>
            <a:pPr lvl="2">
              <a:buSzPct val="75000"/>
            </a:pPr>
            <a:r>
              <a:rPr lang="fr-CA" sz="2000" dirty="0">
                <a:solidFill>
                  <a:schemeClr val="tx1"/>
                </a:solidFill>
              </a:rPr>
              <a:t>le nombre de mises en demeure reçues de consommateurs et leur sujet.</a:t>
            </a:r>
          </a:p>
          <a:p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5AE157-CC60-E320-2969-ABDFC83DFA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0881" y="2597211"/>
            <a:ext cx="5090601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1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57EC5-47E0-D5AA-6490-B418AF4F0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0CDFBC-83F7-F196-0848-6913E3D9B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4</a:t>
            </a:fld>
            <a:endParaRPr lang="fr-CA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EF79CF6-E25C-C55A-8704-1634E9008E8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3519" y="796925"/>
            <a:ext cx="10515600" cy="550863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8DB3"/>
                </a:solidFill>
              </a:rPr>
              <a:t>Étiquette obligatoire apposée sur </a:t>
            </a:r>
            <a:br>
              <a:rPr lang="fr-CA" dirty="0">
                <a:solidFill>
                  <a:srgbClr val="008DB3"/>
                </a:solidFill>
              </a:rPr>
            </a:br>
            <a:r>
              <a:rPr lang="fr-CA" dirty="0">
                <a:solidFill>
                  <a:srgbClr val="008DB3"/>
                </a:solidFill>
              </a:rPr>
              <a:t>chaque automobile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F5B9F8D2-6DC2-9A08-241C-26DF064E8BD5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0395" y="1928236"/>
            <a:ext cx="10515600" cy="3352800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fr-CA" dirty="0"/>
              <a:t>Prix de l’auto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CA" dirty="0"/>
              <a:t>Description complète (marque, modèle et numéro de série)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CA" dirty="0"/>
              <a:t>Kilométrage indiqué à l’odomètre et kilométrage réel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CA" dirty="0"/>
              <a:t>Catégorie de l’auto pour la </a:t>
            </a:r>
            <a:r>
              <a:rPr lang="fr-CA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garantie de bon fonctionnement</a:t>
            </a:r>
            <a:endParaRPr lang="fr-CA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CA" dirty="0"/>
              <a:t>la mention que le consommateur peut, sur demande, obtenir les coordonnées du dernier propriétaire autre que le commerçant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A5809D-B442-C3D9-DABE-DEAFE398260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804">
            <a:off x="7559903" y="407454"/>
            <a:ext cx="1177759" cy="14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7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B2BF2-9C04-F612-22F0-EEF998F70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6B53A1-AB7D-3D2C-0694-A92425C70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5</a:t>
            </a:fld>
            <a:endParaRPr lang="fr-CA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14D8D52-121D-5710-A71C-C0EA8E81C07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3519" y="963185"/>
            <a:ext cx="10515600" cy="550863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8DB3"/>
                </a:solidFill>
              </a:rPr>
              <a:t>S’il y a lieu, l’étiquette doit </a:t>
            </a:r>
            <a:br>
              <a:rPr lang="fr-CA" dirty="0">
                <a:solidFill>
                  <a:srgbClr val="008DB3"/>
                </a:solidFill>
              </a:rPr>
            </a:br>
            <a:r>
              <a:rPr lang="fr-CA" dirty="0">
                <a:solidFill>
                  <a:srgbClr val="008DB3"/>
                </a:solidFill>
              </a:rPr>
              <a:t>également indiquer :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7C557D5-4A8F-9ACC-61B7-FC07DDF5E3C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70395" y="1928236"/>
            <a:ext cx="10515600" cy="3352800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dirty="0"/>
              <a:t>Caractéristiques de la </a:t>
            </a:r>
            <a:r>
              <a:rPr lang="fr-CA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garantie du fabricant ou du commerçant</a:t>
            </a:r>
            <a:endParaRPr lang="fr-CA" dirty="0"/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dirty="0"/>
              <a:t>Description des réparations faites par le commerçant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dirty="0"/>
              <a:t>Mention de l’utilisation antérieure de l’auto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dirty="0"/>
              <a:t>Identité du commerce ou de l’organisme public qui a été propriétaire du véhicule ou qui l’a loué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dirty="0"/>
              <a:t>Mention que le commerçant fournira un certificat de vérification mécanique s’il est nécessaire pour immatriculer l’automobile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dirty="0"/>
              <a:t>le fait que l’auto a été déclarée « automobile gravement défectueuse »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62CF00-A738-C4CB-1BC8-010521B173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804">
            <a:off x="7587613" y="296614"/>
            <a:ext cx="1177759" cy="14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4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E65C2-5549-ABA4-2B64-F685C3CEF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71AEC1-65F6-ACD6-D549-1F30B69CB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6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6B205C-43B4-004C-646D-1E390FC5CA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0804">
            <a:off x="6978003" y="365889"/>
            <a:ext cx="1177759" cy="145487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0DDFBD-6AA4-6FB9-9E92-1207972EA76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48400" y="277146"/>
            <a:ext cx="5951037" cy="1236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dirty="0">
                <a:solidFill>
                  <a:srgbClr val="008DB3"/>
                </a:solidFill>
              </a:rPr>
              <a:t>Remise de l’étiquette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DE8DB02-696D-F1EB-B30D-1291BDD401C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7092" y="2442306"/>
            <a:ext cx="11672613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Le commerçant a aussi l’obligation de </a:t>
            </a:r>
            <a:r>
              <a:rPr lang="fr-CA" b="1" dirty="0"/>
              <a:t>remettre l’étiquette </a:t>
            </a:r>
            <a:r>
              <a:rPr lang="fr-CA" dirty="0"/>
              <a:t>au consommateur quand celui-ci achète l’auto.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3304C-7365-1FE3-815A-66E5BD61BEE0}"/>
              </a:ext>
            </a:extLst>
          </p:cNvPr>
          <p:cNvSpPr/>
          <p:nvPr/>
        </p:nvSpPr>
        <p:spPr>
          <a:xfrm>
            <a:off x="2189013" y="4267211"/>
            <a:ext cx="799060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Si l’auto est achetée d’un particulier, il n’y aura évidemment pas d’étiquette sur le véhicule, ni de permis de commerçant.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8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94166-6F6F-7B40-6004-890B41378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903933-B021-229C-3869-7EA94661B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1EA75C-EC4C-4D33-ACF8-A8544E993E0B}" type="slidenum">
              <a:rPr lang="fr-CA" smtClean="0"/>
              <a:t>7</a:t>
            </a:fld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3BDEC2-4E18-6658-1961-E2D90B3EEC3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19197" y="2507728"/>
            <a:ext cx="9753600" cy="1236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CA" dirty="0"/>
              <a:t>En équipe, répondez aux questions 2 à 5 de la fiche de l’élève.</a:t>
            </a:r>
            <a:endParaRPr lang="fr-CA" dirty="0">
              <a:solidFill>
                <a:srgbClr val="008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04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Personnalisé 10">
      <a:dk1>
        <a:srgbClr val="2D2E83"/>
      </a:dk1>
      <a:lt1>
        <a:sysClr val="window" lastClr="FFFFFF"/>
      </a:lt1>
      <a:dk2>
        <a:srgbClr val="38A7DE"/>
      </a:dk2>
      <a:lt2>
        <a:srgbClr val="BDE3F2"/>
      </a:lt2>
      <a:accent1>
        <a:srgbClr val="005DA1"/>
      </a:accent1>
      <a:accent2>
        <a:srgbClr val="3B85C4"/>
      </a:accent2>
      <a:accent3>
        <a:srgbClr val="4DC0DF"/>
      </a:accent3>
      <a:accent4>
        <a:srgbClr val="2FB7C2"/>
      </a:accent4>
      <a:accent5>
        <a:srgbClr val="2FB7C2"/>
      </a:accent5>
      <a:accent6>
        <a:srgbClr val="F7F109"/>
      </a:accent6>
      <a:hlink>
        <a:srgbClr val="0000FF"/>
      </a:hlink>
      <a:folHlink>
        <a:srgbClr val="00206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Base" ma:contentTypeID="0x0101003097D76B54FF0D42AAF3217D0343151900321D9D8F0D98E549ACE704D356D14E67" ma:contentTypeVersion="52" ma:contentTypeDescription="Document de l'intranet" ma:contentTypeScope="" ma:versionID="2829a2687cf8161e20440833181c4bb6">
  <xsd:schema xmlns:xsd="http://www.w3.org/2001/XMLSchema" xmlns:xs="http://www.w3.org/2001/XMLSchema" xmlns:p="http://schemas.microsoft.com/office/2006/metadata/properties" xmlns:ns2="2cbd2f6c-00a7-4ca7-99c3-ea58e4b5c320" xmlns:ns3="6125797d-efc8-46a9-b792-19e4192daea0" targetNamespace="http://schemas.microsoft.com/office/2006/metadata/properties" ma:root="true" ma:fieldsID="f0d417ff5a569c71e02a8b00f5863ab7" ns2:_="" ns3:_="">
    <xsd:import namespace="2cbd2f6c-00a7-4ca7-99c3-ea58e4b5c320"/>
    <xsd:import namespace="6125797d-efc8-46a9-b792-19e4192daea0"/>
    <xsd:element name="properties">
      <xsd:complexType>
        <xsd:sequence>
          <xsd:element name="documentManagement">
            <xsd:complexType>
              <xsd:all>
                <xsd:element ref="ns2:UniteAdministrative"/>
                <xsd:element ref="ns2:RepertoireLaserfiche" minOccurs="0"/>
                <xsd:element ref="ns2:DescriptionDocument"/>
                <xsd:element ref="ns2:MotsCles" minOccurs="0"/>
                <xsd:element ref="ns2:Categorie"/>
                <xsd:element ref="ns2:Responsable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d2f6c-00a7-4ca7-99c3-ea58e4b5c320" elementFormDefault="qualified">
    <xsd:import namespace="http://schemas.microsoft.com/office/2006/documentManagement/types"/>
    <xsd:import namespace="http://schemas.microsoft.com/office/infopath/2007/PartnerControls"/>
    <xsd:element name="UniteAdministrative" ma:index="2" ma:displayName="Unité administrative" ma:format="Dropdown" ma:internalName="UniteAdministrative" ma:readOnly="false">
      <xsd:simpleType>
        <xsd:restriction base="dms:Choice">
          <xsd:enumeration value="Clubs sociaux"/>
          <xsd:enumeration value="Communications et éducation"/>
          <xsd:enumeration value="Juridique et enquêtes"/>
          <xsd:enumeration value="Permis et indemnisation"/>
          <xsd:enumeration value="Planification"/>
          <xsd:enumeration value="Présidence"/>
          <xsd:enumeration value="Ressources informationnelles"/>
          <xsd:enumeration value="Services administratifs"/>
          <xsd:enumeration value="Services aux clientèles"/>
          <xsd:enumeration value="Service de la médiation en ligne"/>
        </xsd:restriction>
      </xsd:simpleType>
    </xsd:element>
    <xsd:element name="RepertoireLaserfiche" ma:index="3" nillable="true" ma:displayName="Répertoire Laserfiche" ma:internalName="RepertoireLaserfiche" ma:readOnly="false">
      <xsd:simpleType>
        <xsd:restriction base="dms:Note">
          <xsd:maxLength value="255"/>
        </xsd:restriction>
      </xsd:simpleType>
    </xsd:element>
    <xsd:element name="DescriptionDocument" ma:index="4" ma:displayName="Description du document" ma:internalName="DescriptionDocument" ma:readOnly="false">
      <xsd:simpleType>
        <xsd:restriction base="dms:Note">
          <xsd:maxLength value="255"/>
        </xsd:restriction>
      </xsd:simpleType>
    </xsd:element>
    <xsd:element name="MotsCles" ma:index="5" nillable="true" ma:displayName="Mots clés du document" ma:internalName="MotsCles" ma:readOnly="false">
      <xsd:simpleType>
        <xsd:restriction base="dms:Note">
          <xsd:maxLength value="255"/>
        </xsd:restriction>
      </xsd:simpleType>
    </xsd:element>
    <xsd:element name="Categorie" ma:index="6" ma:displayName="Catégorie du document" ma:format="Dropdown" ma:internalName="Categorie" ma:readOnly="false">
      <xsd:simpleType>
        <xsd:restriction base="dms:Choice">
          <xsd:enumeration value="Vidéos"/>
          <xsd:enumeration value="Images / photos"/>
          <xsd:enumeration value="Formulaires"/>
          <xsd:enumeration value="Guides"/>
          <xsd:enumeration value="Politiques et directives"/>
          <xsd:enumeration value="Plans"/>
          <xsd:enumeration value="Rapports"/>
          <xsd:enumeration value="Sondages et consultations"/>
          <xsd:enumeration value="Tableaux et suivis"/>
          <xsd:enumeration value="Document de référence"/>
          <xsd:enumeration value="Autres documents gouvernementaux"/>
          <xsd:enumeration value="Autres documents administratifs"/>
        </xsd:restriction>
      </xsd:simpleType>
    </xsd:element>
    <xsd:element name="Responsable" ma:index="7" ma:displayName="Responsable" ma:list="UserInfo" ma:SharePointGroup="0" ma:internalName="Responsable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797d-efc8-46a9-b792-19e4192da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D9F423-F23B-4EBD-A11F-9E35A54FD5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d2f6c-00a7-4ca7-99c3-ea58e4b5c320"/>
    <ds:schemaRef ds:uri="6125797d-efc8-46a9-b792-19e4192da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1F8EB4-F36F-436B-BA5C-887AA8D28A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1055</Words>
  <Application>Microsoft Office PowerPoint</Application>
  <PresentationFormat>Grand écran</PresentationFormat>
  <Paragraphs>87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Calibri</vt:lpstr>
      <vt:lpstr>Arial</vt:lpstr>
      <vt:lpstr>Thème Office</vt:lpstr>
      <vt:lpstr>Ta première voiture </vt:lpstr>
      <vt:lpstr>Permis obligatoire pour le commerçant </vt:lpstr>
      <vt:lpstr>Le commerçant possède-t-il un permis?</vt:lpstr>
      <vt:lpstr>Étiquette obligatoire apposée sur  chaque automobile</vt:lpstr>
      <vt:lpstr>S’il y a lieu, l’étiquette doit  également indiquer :</vt:lpstr>
      <vt:lpstr>Présentation PowerPoint</vt:lpstr>
      <vt:lpstr>Présentation PowerPoint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de présentation PowerPoint pour public externe — Format grand écran</dc:title>
  <dc:creator>Sandoval, Claudia</dc:creator>
  <cp:lastModifiedBy>Couture, Julie</cp:lastModifiedBy>
  <cp:revision>42</cp:revision>
  <dcterms:created xsi:type="dcterms:W3CDTF">2019-04-02T14:08:11Z</dcterms:created>
  <dcterms:modified xsi:type="dcterms:W3CDTF">2026-02-17T19:44:41Z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0x0101003097D76B54FF0D42AAF3217D0343151900321D9D8F0D98E549ACE704D356D14E67</vt:lpwstr>
  </property>
  <property fmtid="{D5CDD505-2E9C-101B-9397-08002B2CF9AE}" pid="3" name="Responsable">
    <vt:lpwstr/>
  </property>
  <property fmtid="{D5CDD505-2E9C-101B-9397-08002B2CF9AE}" pid="4" name="MotsCles">
    <vt:lpwstr/>
  </property>
  <property fmtid="{D5CDD505-2E9C-101B-9397-08002B2CF9AE}" pid="5" name="Categorie">
    <vt:lpwstr/>
  </property>
  <property fmtid="{D5CDD505-2E9C-101B-9397-08002B2CF9AE}" pid="6" name="UniteAdministrative">
    <vt:lpwstr/>
  </property>
  <property fmtid="{D5CDD505-2E9C-101B-9397-08002B2CF9AE}" pid="7" name="RepertoireLaserfiche">
    <vt:lpwstr/>
  </property>
  <property fmtid="{D5CDD505-2E9C-101B-9397-08002B2CF9AE}" pid="8" name="DescriptionDocument">
    <vt:lpwstr/>
  </property>
</Properties>
</file>